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Raleway"/>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4EF1E539-8755-4FD9-AAF6-A040ACCA7053}">
  <a:tblStyle styleId="{4EF1E539-8755-4FD9-AAF6-A040ACCA7053}"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Raleway-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Raleway-italic.fntdata"/><Relationship Id="rId25" Type="http://schemas.openxmlformats.org/officeDocument/2006/relationships/font" Target="fonts/Raleway-bold.fntdata"/><Relationship Id="rId28" Type="http://schemas.openxmlformats.org/officeDocument/2006/relationships/font" Target="fonts/Lato-regular.fntdata"/><Relationship Id="rId27" Type="http://schemas.openxmlformats.org/officeDocument/2006/relationships/font" Target="fonts/Raleway-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130d3bbad8c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130d3bbad8c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3092b61f80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3092b61f80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Clr>
                <a:srgbClr val="595959"/>
              </a:buClr>
              <a:buSzPts val="1500"/>
              <a:buFont typeface="Lato"/>
              <a:buChar char="❖"/>
            </a:pPr>
            <a:r>
              <a:rPr lang="en" sz="1500">
                <a:solidFill>
                  <a:srgbClr val="595959"/>
                </a:solidFill>
                <a:latin typeface="Lato"/>
                <a:ea typeface="Lato"/>
                <a:cs typeface="Lato"/>
                <a:sym typeface="Lato"/>
              </a:rPr>
              <a:t>2x decrease in latency and 4x decrease in model size with not much accuracy lost.</a:t>
            </a:r>
            <a:endParaRPr sz="1500">
              <a:solidFill>
                <a:srgbClr val="595959"/>
              </a:solidFill>
              <a:latin typeface="Lato"/>
              <a:ea typeface="Lato"/>
              <a:cs typeface="Lato"/>
              <a:sym typeface="Lato"/>
            </a:endParaRPr>
          </a:p>
          <a:p>
            <a:pPr indent="-323850" lvl="0" marL="457200" rtl="0" algn="l">
              <a:lnSpc>
                <a:spcPct val="115000"/>
              </a:lnSpc>
              <a:spcBef>
                <a:spcPts val="0"/>
              </a:spcBef>
              <a:spcAft>
                <a:spcPts val="0"/>
              </a:spcAft>
              <a:buClr>
                <a:srgbClr val="595959"/>
              </a:buClr>
              <a:buSzPts val="1500"/>
              <a:buFont typeface="Lato"/>
              <a:buChar char="❖"/>
            </a:pPr>
            <a:r>
              <a:rPr lang="en" sz="1500">
                <a:solidFill>
                  <a:srgbClr val="595959"/>
                </a:solidFill>
                <a:latin typeface="Lato"/>
                <a:ea typeface="Lato"/>
                <a:cs typeface="Lato"/>
                <a:sym typeface="Lato"/>
              </a:rPr>
              <a:t>Retraining needed.</a:t>
            </a:r>
            <a:endParaRPr sz="1500">
              <a:solidFill>
                <a:srgbClr val="595959"/>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30dca48638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30dca48638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130dca4863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130dca4863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30dca48638_0_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30dca48638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30dca48638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30dca48638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d9c67055b_0_1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d9c67055b_0_1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30dca48638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30dca48638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have an idea from earlier works. Mobile and IOT devices have smaller memory and energy requirements. So we need to have smaller models that have faster inference, without losing much on accuracy.</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30dca48638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30dca48638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d9c67055b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d9c67055b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rgbClr val="6C6C6D"/>
                </a:solidFill>
                <a:highlight>
                  <a:srgbClr val="FFFFFF"/>
                </a:highlight>
              </a:rPr>
              <a:t>Quantization refers to techniques for doing both computations and memory accesses with lower precision data, usually int8 compared to floating point implementations. This enables performance gains in several important areas:</a:t>
            </a:r>
            <a:endParaRPr>
              <a:solidFill>
                <a:srgbClr val="6C6C6D"/>
              </a:solidFill>
              <a:highlight>
                <a:srgbClr val="FFFFFF"/>
              </a:highlight>
            </a:endParaRPr>
          </a:p>
          <a:p>
            <a:pPr indent="-304800" lvl="0" marL="457200" rtl="0" algn="l">
              <a:lnSpc>
                <a:spcPct val="115000"/>
              </a:lnSpc>
              <a:spcBef>
                <a:spcPts val="1800"/>
              </a:spcBef>
              <a:spcAft>
                <a:spcPts val="0"/>
              </a:spcAft>
              <a:buClr>
                <a:srgbClr val="6C6C6D"/>
              </a:buClr>
              <a:buSzPts val="1200"/>
              <a:buChar char="●"/>
            </a:pPr>
            <a:r>
              <a:rPr lang="en" sz="1200">
                <a:solidFill>
                  <a:srgbClr val="6C6C6D"/>
                </a:solidFill>
                <a:highlight>
                  <a:srgbClr val="FFFFFF"/>
                </a:highlight>
              </a:rPr>
              <a:t>4x reduction in model size;</a:t>
            </a:r>
            <a:endParaRPr sz="1200">
              <a:solidFill>
                <a:srgbClr val="6C6C6D"/>
              </a:solidFill>
              <a:highlight>
                <a:srgbClr val="FFFFFF"/>
              </a:highlight>
            </a:endParaRPr>
          </a:p>
          <a:p>
            <a:pPr indent="-304800" lvl="0" marL="457200" rtl="0" algn="l">
              <a:lnSpc>
                <a:spcPct val="115000"/>
              </a:lnSpc>
              <a:spcBef>
                <a:spcPts val="0"/>
              </a:spcBef>
              <a:spcAft>
                <a:spcPts val="0"/>
              </a:spcAft>
              <a:buClr>
                <a:srgbClr val="6C6C6D"/>
              </a:buClr>
              <a:buSzPts val="1200"/>
              <a:buChar char="●"/>
            </a:pPr>
            <a:r>
              <a:rPr lang="en" sz="1200">
                <a:solidFill>
                  <a:srgbClr val="6C6C6D"/>
                </a:solidFill>
                <a:highlight>
                  <a:srgbClr val="FFFFFF"/>
                </a:highlight>
              </a:rPr>
              <a:t>2-4x reduction in memory bandwidth;</a:t>
            </a:r>
            <a:endParaRPr sz="1200">
              <a:solidFill>
                <a:srgbClr val="6C6C6D"/>
              </a:solidFill>
              <a:highlight>
                <a:srgbClr val="FFFFFF"/>
              </a:highlight>
            </a:endParaRPr>
          </a:p>
          <a:p>
            <a:pPr indent="-304800" lvl="0" marL="457200" rtl="0" algn="l">
              <a:lnSpc>
                <a:spcPct val="115000"/>
              </a:lnSpc>
              <a:spcBef>
                <a:spcPts val="0"/>
              </a:spcBef>
              <a:spcAft>
                <a:spcPts val="0"/>
              </a:spcAft>
              <a:buClr>
                <a:srgbClr val="6C6C6D"/>
              </a:buClr>
              <a:buSzPts val="1200"/>
              <a:buChar char="●"/>
            </a:pPr>
            <a:r>
              <a:rPr lang="en" sz="1200">
                <a:solidFill>
                  <a:srgbClr val="6C6C6D"/>
                </a:solidFill>
                <a:highlight>
                  <a:srgbClr val="FFFFFF"/>
                </a:highlight>
              </a:rPr>
              <a:t>2-4x faster inference due to savings in memory bandwidth and faster compute with int8 arithmetic (the exact speed up varies depending on the hardware, the runtime, and the model)</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246ee7dff8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246ee7dff8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13092b61f8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13092b61f8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13092b61f80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13092b61f80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130d3bbad8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130d3bbad8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4.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 Id="rId4" Type="http://schemas.openxmlformats.org/officeDocument/2006/relationships/image" Target="../media/image2.png"/><Relationship Id="rId5" Type="http://schemas.openxmlformats.org/officeDocument/2006/relationships/image" Target="../media/image5.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Portrait-oriented black smaptphone" id="136" name="Google Shape;136;p17"/>
          <p:cNvPicPr preferRelativeResize="0"/>
          <p:nvPr/>
        </p:nvPicPr>
        <p:blipFill rotWithShape="1">
          <a:blip r:embed="rId4">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7" name="Google Shape;137;p17"/>
          <p:cNvSpPr txBox="1"/>
          <p:nvPr>
            <p:ph idx="1" type="subTitle"/>
          </p:nvPr>
        </p:nvSpPr>
        <p:spPr>
          <a:xfrm>
            <a:off x="608950" y="1513475"/>
            <a:ext cx="3787800" cy="82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chemeClr val="dk2"/>
                </a:solidFill>
              </a:rPr>
              <a:t>A</a:t>
            </a:r>
            <a:r>
              <a:rPr b="1" lang="en" sz="2200">
                <a:solidFill>
                  <a:schemeClr val="dk2"/>
                </a:solidFill>
              </a:rPr>
              <a:t>nalysis of Compression Methods for Deep Learning Networks</a:t>
            </a:r>
            <a:endParaRPr b="1" sz="2200">
              <a:solidFill>
                <a:schemeClr val="dk2"/>
              </a:solidFill>
            </a:endParaRPr>
          </a:p>
        </p:txBody>
      </p:sp>
      <p:pic>
        <p:nvPicPr>
          <p:cNvPr id="138" name="Google Shape;138;p17"/>
          <p:cNvPicPr preferRelativeResize="0"/>
          <p:nvPr/>
        </p:nvPicPr>
        <p:blipFill rotWithShape="1">
          <a:blip r:embed="rId5">
            <a:alphaModFix/>
          </a:blip>
          <a:srcRect b="0" l="66723" r="7940" t="20025"/>
          <a:stretch/>
        </p:blipFill>
        <p:spPr>
          <a:xfrm>
            <a:off x="8276400" y="2337575"/>
            <a:ext cx="867601" cy="1823575"/>
          </a:xfrm>
          <a:prstGeom prst="rect">
            <a:avLst/>
          </a:prstGeom>
          <a:noFill/>
          <a:ln>
            <a:noFill/>
          </a:ln>
        </p:spPr>
      </p:pic>
      <p:pic>
        <p:nvPicPr>
          <p:cNvPr id="139" name="Google Shape;139;p17"/>
          <p:cNvPicPr preferRelativeResize="0"/>
          <p:nvPr/>
        </p:nvPicPr>
        <p:blipFill rotWithShape="1">
          <a:blip r:embed="rId6">
            <a:alphaModFix/>
          </a:blip>
          <a:srcRect b="0" l="0" r="56067" t="0"/>
          <a:stretch/>
        </p:blipFill>
        <p:spPr>
          <a:xfrm>
            <a:off x="6182900" y="1744563"/>
            <a:ext cx="1385100" cy="1781175"/>
          </a:xfrm>
          <a:prstGeom prst="rect">
            <a:avLst/>
          </a:prstGeom>
          <a:noFill/>
          <a:ln>
            <a:noFill/>
          </a:ln>
        </p:spPr>
      </p:pic>
      <p:sp>
        <p:nvSpPr>
          <p:cNvPr id="140" name="Google Shape;140;p17"/>
          <p:cNvSpPr txBox="1"/>
          <p:nvPr/>
        </p:nvSpPr>
        <p:spPr>
          <a:xfrm>
            <a:off x="712850" y="339975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Madhav Sankar Krishnakumar</a:t>
            </a:r>
            <a:endParaRPr/>
          </a:p>
          <a:p>
            <a:pPr indent="0" lvl="0" marL="0" rtl="0" algn="l">
              <a:spcBef>
                <a:spcPts val="0"/>
              </a:spcBef>
              <a:spcAft>
                <a:spcPts val="0"/>
              </a:spcAft>
              <a:buNone/>
            </a:pPr>
            <a:r>
              <a:rPr lang="en"/>
              <a:t>Parth Shettiwar</a:t>
            </a:r>
            <a:r>
              <a:rPr lang="en"/>
              <a:t>​​</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26"/>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3:</a:t>
            </a:r>
            <a:endParaRPr/>
          </a:p>
          <a:p>
            <a:pPr indent="0" lvl="0" marL="0" rtl="0" algn="l">
              <a:spcBef>
                <a:spcPts val="0"/>
              </a:spcBef>
              <a:spcAft>
                <a:spcPts val="0"/>
              </a:spcAft>
              <a:buNone/>
            </a:pPr>
            <a:r>
              <a:rPr lang="en"/>
              <a:t>Pruning</a:t>
            </a:r>
            <a:endParaRPr/>
          </a:p>
        </p:txBody>
      </p:sp>
      <p:sp>
        <p:nvSpPr>
          <p:cNvPr id="201" name="Google Shape;201;p26"/>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Magnitude based pruning</a:t>
            </a:r>
            <a:endParaRPr/>
          </a:p>
          <a:p>
            <a:pPr indent="0" lvl="0" marL="0" rtl="0" algn="l">
              <a:spcBef>
                <a:spcPts val="0"/>
              </a:spcBef>
              <a:spcAft>
                <a:spcPts val="0"/>
              </a:spcAft>
              <a:buNone/>
            </a:pPr>
            <a:r>
              <a:rPr lang="en" sz="1100"/>
              <a:t>Song Han, Jeff Pool, John Tran, William J. Dally</a:t>
            </a:r>
            <a:endParaRPr sz="1100"/>
          </a:p>
          <a:p>
            <a:pPr indent="0" lvl="0" marL="0" rtl="0" algn="l">
              <a:spcBef>
                <a:spcPts val="0"/>
              </a:spcBef>
              <a:spcAft>
                <a:spcPts val="0"/>
              </a:spcAft>
              <a:buNone/>
            </a:pPr>
            <a:r>
              <a:rPr lang="en" sz="1100"/>
              <a:t>Learning both Weights and Connections for Efficient Neural Networks</a:t>
            </a:r>
            <a:endParaRPr sz="1100"/>
          </a:p>
        </p:txBody>
      </p:sp>
      <p:sp>
        <p:nvSpPr>
          <p:cNvPr id="202" name="Google Shape;202;p26"/>
          <p:cNvSpPr txBox="1"/>
          <p:nvPr>
            <p:ph idx="2" type="body"/>
          </p:nvPr>
        </p:nvSpPr>
        <p:spPr>
          <a:xfrm>
            <a:off x="5174225" y="2178950"/>
            <a:ext cx="3374400" cy="21990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First train a base network, and then recursively prune the connections based on their magnitudes and retrain until desired compression rate is reached</a:t>
            </a:r>
            <a:endParaRPr/>
          </a:p>
          <a:p>
            <a:pPr indent="0" lvl="0" marL="0" rtl="0" algn="l">
              <a:spcBef>
                <a:spcPts val="1600"/>
              </a:spcBef>
              <a:spcAft>
                <a:spcPts val="1600"/>
              </a:spcAft>
              <a:buNone/>
            </a:pPr>
            <a:r>
              <a:t/>
            </a:r>
            <a:endParaRPr/>
          </a:p>
        </p:txBody>
      </p:sp>
      <p:pic>
        <p:nvPicPr>
          <p:cNvPr id="203" name="Google Shape;203;p26"/>
          <p:cNvPicPr preferRelativeResize="0"/>
          <p:nvPr/>
        </p:nvPicPr>
        <p:blipFill>
          <a:blip r:embed="rId3">
            <a:alphaModFix/>
          </a:blip>
          <a:stretch>
            <a:fillRect/>
          </a:stretch>
        </p:blipFill>
        <p:spPr>
          <a:xfrm>
            <a:off x="4685875" y="519750"/>
            <a:ext cx="4246100" cy="13535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Quantization </a:t>
            </a:r>
            <a:r>
              <a:rPr lang="en"/>
              <a:t>Evaluation:</a:t>
            </a:r>
            <a:endParaRPr/>
          </a:p>
        </p:txBody>
      </p:sp>
      <p:graphicFrame>
        <p:nvGraphicFramePr>
          <p:cNvPr id="209" name="Google Shape;209;p27"/>
          <p:cNvGraphicFramePr/>
          <p:nvPr/>
        </p:nvGraphicFramePr>
        <p:xfrm>
          <a:off x="873100" y="2571750"/>
          <a:ext cx="3000000" cy="3000000"/>
        </p:xfrm>
        <a:graphic>
          <a:graphicData uri="http://schemas.openxmlformats.org/drawingml/2006/table">
            <a:tbl>
              <a:tblPr>
                <a:noFill/>
                <a:tableStyleId>{4EF1E539-8755-4FD9-AAF6-A040ACCA7053}</a:tableStyleId>
              </a:tblPr>
              <a:tblGrid>
                <a:gridCol w="1850350"/>
                <a:gridCol w="1850350"/>
                <a:gridCol w="1850350"/>
                <a:gridCol w="1850350"/>
              </a:tblGrid>
              <a:tr h="463950">
                <a:tc>
                  <a:txBody>
                    <a:bodyPr/>
                    <a:lstStyle/>
                    <a:p>
                      <a:pPr indent="0" lvl="0" marL="0" rtl="0" algn="l">
                        <a:spcBef>
                          <a:spcPts val="0"/>
                        </a:spcBef>
                        <a:spcAft>
                          <a:spcPts val="0"/>
                        </a:spcAft>
                        <a:buNone/>
                      </a:pPr>
                      <a:r>
                        <a:rPr lang="en"/>
                        <a:t>Model</a:t>
                      </a:r>
                      <a:endParaRPr/>
                    </a:p>
                  </a:txBody>
                  <a:tcPr marT="91425" marB="91425" marR="91425" marL="91425"/>
                </a:tc>
                <a:tc>
                  <a:txBody>
                    <a:bodyPr/>
                    <a:lstStyle/>
                    <a:p>
                      <a:pPr indent="0" lvl="0" marL="0" rtl="0" algn="l">
                        <a:spcBef>
                          <a:spcPts val="0"/>
                        </a:spcBef>
                        <a:spcAft>
                          <a:spcPts val="0"/>
                        </a:spcAft>
                        <a:buNone/>
                      </a:pPr>
                      <a:r>
                        <a:rPr lang="en"/>
                        <a:t>Testing Accuracy</a:t>
                      </a:r>
                      <a:endParaRPr/>
                    </a:p>
                  </a:txBody>
                  <a:tcPr marT="91425" marB="91425" marR="91425" marL="91425"/>
                </a:tc>
                <a:tc>
                  <a:txBody>
                    <a:bodyPr/>
                    <a:lstStyle/>
                    <a:p>
                      <a:pPr indent="0" lvl="0" marL="0" rtl="0" algn="l">
                        <a:spcBef>
                          <a:spcPts val="0"/>
                        </a:spcBef>
                        <a:spcAft>
                          <a:spcPts val="0"/>
                        </a:spcAft>
                        <a:buNone/>
                      </a:pPr>
                      <a:r>
                        <a:rPr lang="en"/>
                        <a:t>Model size</a:t>
                      </a:r>
                      <a:endParaRPr/>
                    </a:p>
                  </a:txBody>
                  <a:tcPr marT="91425" marB="91425" marR="91425" marL="91425"/>
                </a:tc>
                <a:tc>
                  <a:txBody>
                    <a:bodyPr/>
                    <a:lstStyle/>
                    <a:p>
                      <a:pPr indent="0" lvl="0" marL="0" rtl="0" algn="l">
                        <a:spcBef>
                          <a:spcPts val="0"/>
                        </a:spcBef>
                        <a:spcAft>
                          <a:spcPts val="0"/>
                        </a:spcAft>
                        <a:buNone/>
                      </a:pPr>
                      <a:r>
                        <a:rPr lang="en"/>
                        <a:t>Inference Latency</a:t>
                      </a:r>
                      <a:endParaRPr/>
                    </a:p>
                  </a:txBody>
                  <a:tcPr marT="91425" marB="91425" marR="91425" marL="91425"/>
                </a:tc>
              </a:tr>
              <a:tr h="463950">
                <a:tc>
                  <a:txBody>
                    <a:bodyPr/>
                    <a:lstStyle/>
                    <a:p>
                      <a:pPr indent="0" lvl="0" marL="0" rtl="0" algn="l">
                        <a:spcBef>
                          <a:spcPts val="0"/>
                        </a:spcBef>
                        <a:spcAft>
                          <a:spcPts val="0"/>
                        </a:spcAft>
                        <a:buNone/>
                      </a:pPr>
                      <a:r>
                        <a:rPr lang="en"/>
                        <a:t>Base Resnet18</a:t>
                      </a:r>
                      <a:endParaRPr/>
                    </a:p>
                  </a:txBody>
                  <a:tcPr marT="91425" marB="91425" marR="91425" marL="91425"/>
                </a:tc>
                <a:tc>
                  <a:txBody>
                    <a:bodyPr/>
                    <a:lstStyle/>
                    <a:p>
                      <a:pPr indent="0" lvl="0" marL="0" rtl="0" algn="l">
                        <a:spcBef>
                          <a:spcPts val="0"/>
                        </a:spcBef>
                        <a:spcAft>
                          <a:spcPts val="0"/>
                        </a:spcAft>
                        <a:buNone/>
                      </a:pPr>
                      <a:r>
                        <a:rPr lang="en"/>
                        <a:t>86</a:t>
                      </a:r>
                      <a:r>
                        <a:rPr lang="en"/>
                        <a:t>.02%</a:t>
                      </a:r>
                      <a:endParaRPr/>
                    </a:p>
                  </a:txBody>
                  <a:tcPr marT="91425" marB="91425" marR="91425" marL="91425"/>
                </a:tc>
                <a:tc>
                  <a:txBody>
                    <a:bodyPr/>
                    <a:lstStyle/>
                    <a:p>
                      <a:pPr indent="0" lvl="0" marL="0" rtl="0" algn="l">
                        <a:spcBef>
                          <a:spcPts val="0"/>
                        </a:spcBef>
                        <a:spcAft>
                          <a:spcPts val="0"/>
                        </a:spcAft>
                        <a:buNone/>
                      </a:pPr>
                      <a:r>
                        <a:rPr lang="en"/>
                        <a:t>84.6MB</a:t>
                      </a:r>
                      <a:endParaRPr/>
                    </a:p>
                  </a:txBody>
                  <a:tcPr marT="91425" marB="91425" marR="91425" marL="91425"/>
                </a:tc>
                <a:tc>
                  <a:txBody>
                    <a:bodyPr/>
                    <a:lstStyle/>
                    <a:p>
                      <a:pPr indent="0" lvl="0" marL="0" rtl="0" algn="l">
                        <a:spcBef>
                          <a:spcPts val="0"/>
                        </a:spcBef>
                        <a:spcAft>
                          <a:spcPts val="0"/>
                        </a:spcAft>
                        <a:buNone/>
                      </a:pPr>
                      <a:r>
                        <a:rPr lang="en"/>
                        <a:t>18.07ms</a:t>
                      </a:r>
                      <a:endParaRPr/>
                    </a:p>
                  </a:txBody>
                  <a:tcPr marT="91425" marB="91425" marR="91425" marL="91425"/>
                </a:tc>
              </a:tr>
              <a:tr h="463950">
                <a:tc>
                  <a:txBody>
                    <a:bodyPr/>
                    <a:lstStyle/>
                    <a:p>
                      <a:pPr indent="0" lvl="0" marL="0" rtl="0" algn="l">
                        <a:spcBef>
                          <a:spcPts val="0"/>
                        </a:spcBef>
                        <a:spcAft>
                          <a:spcPts val="0"/>
                        </a:spcAft>
                        <a:buNone/>
                      </a:pPr>
                      <a:r>
                        <a:rPr lang="en"/>
                        <a:t>Static Quantization</a:t>
                      </a:r>
                      <a:endParaRPr/>
                    </a:p>
                  </a:txBody>
                  <a:tcPr marT="91425" marB="91425" marR="91425" marL="91425"/>
                </a:tc>
                <a:tc>
                  <a:txBody>
                    <a:bodyPr/>
                    <a:lstStyle/>
                    <a:p>
                      <a:pPr indent="0" lvl="0" marL="0" rtl="0" algn="l">
                        <a:spcBef>
                          <a:spcPts val="0"/>
                        </a:spcBef>
                        <a:spcAft>
                          <a:spcPts val="0"/>
                        </a:spcAft>
                        <a:buNone/>
                      </a:pPr>
                      <a:r>
                        <a:rPr lang="en"/>
                        <a:t>78.8%</a:t>
                      </a:r>
                      <a:endParaRPr/>
                    </a:p>
                  </a:txBody>
                  <a:tcPr marT="91425" marB="91425" marR="91425" marL="91425"/>
                </a:tc>
                <a:tc>
                  <a:txBody>
                    <a:bodyPr/>
                    <a:lstStyle/>
                    <a:p>
                      <a:pPr indent="0" lvl="0" marL="0" rtl="0" algn="l">
                        <a:spcBef>
                          <a:spcPts val="0"/>
                        </a:spcBef>
                        <a:spcAft>
                          <a:spcPts val="0"/>
                        </a:spcAft>
                        <a:buNone/>
                      </a:pPr>
                      <a:r>
                        <a:rPr lang="en"/>
                        <a:t>24.3MB</a:t>
                      </a:r>
                      <a:endParaRPr/>
                    </a:p>
                  </a:txBody>
                  <a:tcPr marT="91425" marB="91425" marR="91425" marL="91425"/>
                </a:tc>
                <a:tc>
                  <a:txBody>
                    <a:bodyPr/>
                    <a:lstStyle/>
                    <a:p>
                      <a:pPr indent="0" lvl="0" marL="0" rtl="0" algn="l">
                        <a:spcBef>
                          <a:spcPts val="0"/>
                        </a:spcBef>
                        <a:spcAft>
                          <a:spcPts val="0"/>
                        </a:spcAft>
                        <a:buNone/>
                      </a:pPr>
                      <a:r>
                        <a:rPr lang="en"/>
                        <a:t>12.09ms</a:t>
                      </a:r>
                      <a:endParaRPr/>
                    </a:p>
                  </a:txBody>
                  <a:tcPr marT="91425" marB="91425" marR="91425" marL="91425"/>
                </a:tc>
              </a:tr>
              <a:tr h="463950">
                <a:tc>
                  <a:txBody>
                    <a:bodyPr/>
                    <a:lstStyle/>
                    <a:p>
                      <a:pPr indent="0" lvl="0" marL="0" rtl="0" algn="l">
                        <a:spcBef>
                          <a:spcPts val="0"/>
                        </a:spcBef>
                        <a:spcAft>
                          <a:spcPts val="0"/>
                        </a:spcAft>
                        <a:buNone/>
                      </a:pPr>
                      <a:r>
                        <a:rPr lang="en"/>
                        <a:t>Quantization Aware Training</a:t>
                      </a:r>
                      <a:endParaRPr/>
                    </a:p>
                  </a:txBody>
                  <a:tcPr marT="91425" marB="91425" marR="91425" marL="91425"/>
                </a:tc>
                <a:tc>
                  <a:txBody>
                    <a:bodyPr/>
                    <a:lstStyle/>
                    <a:p>
                      <a:pPr indent="0" lvl="0" marL="0" rtl="0" algn="l">
                        <a:spcBef>
                          <a:spcPts val="0"/>
                        </a:spcBef>
                        <a:spcAft>
                          <a:spcPts val="0"/>
                        </a:spcAft>
                        <a:buNone/>
                      </a:pPr>
                      <a:r>
                        <a:rPr lang="en"/>
                        <a:t>84.4%</a:t>
                      </a:r>
                      <a:endParaRPr/>
                    </a:p>
                  </a:txBody>
                  <a:tcPr marT="91425" marB="91425" marR="91425" marL="91425"/>
                </a:tc>
                <a:tc>
                  <a:txBody>
                    <a:bodyPr/>
                    <a:lstStyle/>
                    <a:p>
                      <a:pPr indent="0" lvl="0" marL="0" rtl="0" algn="l">
                        <a:spcBef>
                          <a:spcPts val="0"/>
                        </a:spcBef>
                        <a:spcAft>
                          <a:spcPts val="0"/>
                        </a:spcAft>
                        <a:buNone/>
                      </a:pPr>
                      <a:r>
                        <a:rPr lang="en"/>
                        <a:t>24.13</a:t>
                      </a:r>
                      <a:r>
                        <a:rPr lang="en"/>
                        <a:t>MB</a:t>
                      </a:r>
                      <a:endParaRPr/>
                    </a:p>
                  </a:txBody>
                  <a:tcPr marT="91425" marB="91425" marR="91425" marL="91425"/>
                </a:tc>
                <a:tc>
                  <a:txBody>
                    <a:bodyPr/>
                    <a:lstStyle/>
                    <a:p>
                      <a:pPr indent="0" lvl="0" marL="0" rtl="0" algn="l">
                        <a:spcBef>
                          <a:spcPts val="0"/>
                        </a:spcBef>
                        <a:spcAft>
                          <a:spcPts val="0"/>
                        </a:spcAft>
                        <a:buNone/>
                      </a:pPr>
                      <a:r>
                        <a:rPr lang="en"/>
                        <a:t>10.96ms</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28"/>
          <p:cNvSpPr txBox="1"/>
          <p:nvPr>
            <p:ph type="title"/>
          </p:nvPr>
        </p:nvSpPr>
        <p:spPr>
          <a:xfrm>
            <a:off x="729450" y="1165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Knowledge distillation </a:t>
            </a:r>
            <a:r>
              <a:rPr lang="en"/>
              <a:t>preliminary</a:t>
            </a:r>
            <a:r>
              <a:rPr lang="en"/>
              <a:t> results</a:t>
            </a:r>
            <a:endParaRPr/>
          </a:p>
        </p:txBody>
      </p:sp>
      <p:sp>
        <p:nvSpPr>
          <p:cNvPr id="215" name="Google Shape;215;p28"/>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Distilled trained Resnet18 (Teacher) into smaller CNN (student) based models, and trained for 20 epochs</a:t>
            </a:r>
            <a:endParaRPr/>
          </a:p>
          <a:p>
            <a:pPr indent="-311150" lvl="0" marL="457200" rtl="0" algn="l">
              <a:spcBef>
                <a:spcPts val="0"/>
              </a:spcBef>
              <a:spcAft>
                <a:spcPts val="0"/>
              </a:spcAft>
              <a:buSzPts val="1300"/>
              <a:buChar char="●"/>
            </a:pPr>
            <a:r>
              <a:t/>
            </a:r>
            <a:endParaRPr/>
          </a:p>
        </p:txBody>
      </p:sp>
      <p:graphicFrame>
        <p:nvGraphicFramePr>
          <p:cNvPr id="216" name="Google Shape;216;p28"/>
          <p:cNvGraphicFramePr/>
          <p:nvPr/>
        </p:nvGraphicFramePr>
        <p:xfrm>
          <a:off x="1016750" y="2571750"/>
          <a:ext cx="3000000" cy="3000000"/>
        </p:xfrm>
        <a:graphic>
          <a:graphicData uri="http://schemas.openxmlformats.org/drawingml/2006/table">
            <a:tbl>
              <a:tblPr>
                <a:noFill/>
                <a:tableStyleId>{4EF1E539-8755-4FD9-AAF6-A040ACCA7053}</a:tableStyleId>
              </a:tblPr>
              <a:tblGrid>
                <a:gridCol w="1850350"/>
                <a:gridCol w="1850350"/>
                <a:gridCol w="1850350"/>
                <a:gridCol w="1850350"/>
              </a:tblGrid>
              <a:tr h="463950">
                <a:tc>
                  <a:txBody>
                    <a:bodyPr/>
                    <a:lstStyle/>
                    <a:p>
                      <a:pPr indent="0" lvl="0" marL="0" rtl="0" algn="l">
                        <a:spcBef>
                          <a:spcPts val="0"/>
                        </a:spcBef>
                        <a:spcAft>
                          <a:spcPts val="0"/>
                        </a:spcAft>
                        <a:buNone/>
                      </a:pPr>
                      <a:r>
                        <a:rPr lang="en"/>
                        <a:t>Model</a:t>
                      </a:r>
                      <a:endParaRPr/>
                    </a:p>
                  </a:txBody>
                  <a:tcPr marT="91425" marB="91425" marR="91425" marL="91425"/>
                </a:tc>
                <a:tc>
                  <a:txBody>
                    <a:bodyPr/>
                    <a:lstStyle/>
                    <a:p>
                      <a:pPr indent="0" lvl="0" marL="0" rtl="0" algn="l">
                        <a:spcBef>
                          <a:spcPts val="0"/>
                        </a:spcBef>
                        <a:spcAft>
                          <a:spcPts val="0"/>
                        </a:spcAft>
                        <a:buNone/>
                      </a:pPr>
                      <a:r>
                        <a:rPr lang="en"/>
                        <a:t>Testing Accuracy</a:t>
                      </a:r>
                      <a:endParaRPr/>
                    </a:p>
                  </a:txBody>
                  <a:tcPr marT="91425" marB="91425" marR="91425" marL="91425"/>
                </a:tc>
                <a:tc>
                  <a:txBody>
                    <a:bodyPr/>
                    <a:lstStyle/>
                    <a:p>
                      <a:pPr indent="0" lvl="0" marL="0" rtl="0" algn="l">
                        <a:spcBef>
                          <a:spcPts val="0"/>
                        </a:spcBef>
                        <a:spcAft>
                          <a:spcPts val="0"/>
                        </a:spcAft>
                        <a:buNone/>
                      </a:pPr>
                      <a:r>
                        <a:rPr lang="en"/>
                        <a:t>Model size</a:t>
                      </a:r>
                      <a:endParaRPr/>
                    </a:p>
                  </a:txBody>
                  <a:tcPr marT="91425" marB="91425" marR="91425" marL="91425"/>
                </a:tc>
                <a:tc>
                  <a:txBody>
                    <a:bodyPr/>
                    <a:lstStyle/>
                    <a:p>
                      <a:pPr indent="0" lvl="0" marL="0" rtl="0" algn="l">
                        <a:spcBef>
                          <a:spcPts val="0"/>
                        </a:spcBef>
                        <a:spcAft>
                          <a:spcPts val="0"/>
                        </a:spcAft>
                        <a:buNone/>
                      </a:pPr>
                      <a:r>
                        <a:rPr lang="en"/>
                        <a:t>Number of params</a:t>
                      </a:r>
                      <a:endParaRPr/>
                    </a:p>
                  </a:txBody>
                  <a:tcPr marT="91425" marB="91425" marR="91425" marL="91425"/>
                </a:tc>
              </a:tr>
              <a:tr h="463950">
                <a:tc>
                  <a:txBody>
                    <a:bodyPr/>
                    <a:lstStyle/>
                    <a:p>
                      <a:pPr indent="0" lvl="0" marL="0" rtl="0" algn="l">
                        <a:spcBef>
                          <a:spcPts val="0"/>
                        </a:spcBef>
                        <a:spcAft>
                          <a:spcPts val="0"/>
                        </a:spcAft>
                        <a:buNone/>
                      </a:pPr>
                      <a:r>
                        <a:rPr lang="en"/>
                        <a:t>Base Resnet18</a:t>
                      </a:r>
                      <a:endParaRPr/>
                    </a:p>
                  </a:txBody>
                  <a:tcPr marT="91425" marB="91425" marR="91425" marL="91425"/>
                </a:tc>
                <a:tc>
                  <a:txBody>
                    <a:bodyPr/>
                    <a:lstStyle/>
                    <a:p>
                      <a:pPr indent="0" lvl="0" marL="0" rtl="0" algn="l">
                        <a:spcBef>
                          <a:spcPts val="0"/>
                        </a:spcBef>
                        <a:spcAft>
                          <a:spcPts val="0"/>
                        </a:spcAft>
                        <a:buNone/>
                      </a:pPr>
                      <a:r>
                        <a:rPr lang="en"/>
                        <a:t>93.02</a:t>
                      </a:r>
                      <a:r>
                        <a:rPr lang="en"/>
                        <a:t>%</a:t>
                      </a:r>
                      <a:endParaRPr/>
                    </a:p>
                  </a:txBody>
                  <a:tcPr marT="91425" marB="91425" marR="91425" marL="91425"/>
                </a:tc>
                <a:tc>
                  <a:txBody>
                    <a:bodyPr/>
                    <a:lstStyle/>
                    <a:p>
                      <a:pPr indent="0" lvl="0" marL="0" rtl="0" algn="l">
                        <a:spcBef>
                          <a:spcPts val="0"/>
                        </a:spcBef>
                        <a:spcAft>
                          <a:spcPts val="0"/>
                        </a:spcAft>
                        <a:buNone/>
                      </a:pPr>
                      <a:r>
                        <a:rPr lang="en"/>
                        <a:t>84.6MB</a:t>
                      </a:r>
                      <a:endParaRPr/>
                    </a:p>
                  </a:txBody>
                  <a:tcPr marT="91425" marB="91425" marR="91425" marL="91425"/>
                </a:tc>
                <a:tc>
                  <a:txBody>
                    <a:bodyPr/>
                    <a:lstStyle/>
                    <a:p>
                      <a:pPr indent="0" lvl="0" marL="0" rtl="0" algn="l">
                        <a:spcBef>
                          <a:spcPts val="0"/>
                        </a:spcBef>
                        <a:spcAft>
                          <a:spcPts val="0"/>
                        </a:spcAft>
                        <a:buNone/>
                      </a:pPr>
                      <a:r>
                        <a:rPr lang="en"/>
                        <a:t>11173962</a:t>
                      </a:r>
                      <a:endParaRPr/>
                    </a:p>
                  </a:txBody>
                  <a:tcPr marT="91425" marB="91425" marR="91425" marL="91425"/>
                </a:tc>
              </a:tr>
              <a:tr h="463950">
                <a:tc>
                  <a:txBody>
                    <a:bodyPr/>
                    <a:lstStyle/>
                    <a:p>
                      <a:pPr indent="0" lvl="0" marL="0" rtl="0" algn="l">
                        <a:spcBef>
                          <a:spcPts val="0"/>
                        </a:spcBef>
                        <a:spcAft>
                          <a:spcPts val="0"/>
                        </a:spcAft>
                        <a:buNone/>
                      </a:pPr>
                      <a:r>
                        <a:rPr lang="en"/>
                        <a:t>2 layer conv + 2 FC</a:t>
                      </a:r>
                      <a:endParaRPr/>
                    </a:p>
                  </a:txBody>
                  <a:tcPr marT="91425" marB="91425" marR="91425" marL="91425"/>
                </a:tc>
                <a:tc>
                  <a:txBody>
                    <a:bodyPr/>
                    <a:lstStyle/>
                    <a:p>
                      <a:pPr indent="0" lvl="0" marL="0" rtl="0" algn="l">
                        <a:spcBef>
                          <a:spcPts val="0"/>
                        </a:spcBef>
                        <a:spcAft>
                          <a:spcPts val="0"/>
                        </a:spcAft>
                        <a:buNone/>
                      </a:pPr>
                      <a:r>
                        <a:rPr lang="en"/>
                        <a:t>76.36%</a:t>
                      </a:r>
                      <a:endParaRPr/>
                    </a:p>
                  </a:txBody>
                  <a:tcPr marT="91425" marB="91425" marR="91425" marL="91425"/>
                </a:tc>
                <a:tc>
                  <a:txBody>
                    <a:bodyPr/>
                    <a:lstStyle/>
                    <a:p>
                      <a:pPr indent="0" lvl="0" marL="0" rtl="0" algn="l">
                        <a:spcBef>
                          <a:spcPts val="0"/>
                        </a:spcBef>
                        <a:spcAft>
                          <a:spcPts val="0"/>
                        </a:spcAft>
                        <a:buNone/>
                      </a:pPr>
                      <a:r>
                        <a:rPr lang="en"/>
                        <a:t>3.2MB</a:t>
                      </a:r>
                      <a:endParaRPr/>
                    </a:p>
                  </a:txBody>
                  <a:tcPr marT="91425" marB="91425" marR="91425" marL="91425"/>
                </a:tc>
                <a:tc>
                  <a:txBody>
                    <a:bodyPr/>
                    <a:lstStyle/>
                    <a:p>
                      <a:pPr indent="0" lvl="0" marL="0" rtl="0" algn="l">
                        <a:spcBef>
                          <a:spcPts val="0"/>
                        </a:spcBef>
                        <a:spcAft>
                          <a:spcPts val="0"/>
                        </a:spcAft>
                        <a:buNone/>
                      </a:pPr>
                      <a:r>
                        <a:rPr lang="en"/>
                        <a:t>282570</a:t>
                      </a:r>
                      <a:endParaRPr/>
                    </a:p>
                  </a:txBody>
                  <a:tcPr marT="91425" marB="91425" marR="91425" marL="91425"/>
                </a:tc>
              </a:tr>
              <a:tr h="463950">
                <a:tc>
                  <a:txBody>
                    <a:bodyPr/>
                    <a:lstStyle/>
                    <a:p>
                      <a:pPr indent="0" lvl="0" marL="0" rtl="0" algn="l">
                        <a:spcBef>
                          <a:spcPts val="0"/>
                        </a:spcBef>
                        <a:spcAft>
                          <a:spcPts val="0"/>
                        </a:spcAft>
                        <a:buNone/>
                      </a:pPr>
                      <a:r>
                        <a:rPr lang="en"/>
                        <a:t>3</a:t>
                      </a:r>
                      <a:r>
                        <a:rPr lang="en"/>
                        <a:t> layer CNN + 2FC</a:t>
                      </a:r>
                      <a:endParaRPr/>
                    </a:p>
                  </a:txBody>
                  <a:tcPr marT="91425" marB="91425" marR="91425" marL="91425"/>
                </a:tc>
                <a:tc>
                  <a:txBody>
                    <a:bodyPr/>
                    <a:lstStyle/>
                    <a:p>
                      <a:pPr indent="0" lvl="0" marL="0" rtl="0" algn="l">
                        <a:spcBef>
                          <a:spcPts val="0"/>
                        </a:spcBef>
                        <a:spcAft>
                          <a:spcPts val="0"/>
                        </a:spcAft>
                        <a:buNone/>
                      </a:pPr>
                      <a:r>
                        <a:rPr lang="en"/>
                        <a:t>82.65%</a:t>
                      </a:r>
                      <a:endParaRPr/>
                    </a:p>
                  </a:txBody>
                  <a:tcPr marT="91425" marB="91425" marR="91425" marL="91425"/>
                </a:tc>
                <a:tc>
                  <a:txBody>
                    <a:bodyPr/>
                    <a:lstStyle/>
                    <a:p>
                      <a:pPr indent="0" lvl="0" marL="0" rtl="0" algn="l">
                        <a:spcBef>
                          <a:spcPts val="0"/>
                        </a:spcBef>
                        <a:spcAft>
                          <a:spcPts val="0"/>
                        </a:spcAft>
                        <a:buNone/>
                      </a:pPr>
                      <a:r>
                        <a:rPr lang="en"/>
                        <a:t>4.1MB</a:t>
                      </a:r>
                      <a:endParaRPr/>
                    </a:p>
                  </a:txBody>
                  <a:tcPr marT="91425" marB="91425" marR="91425" marL="91425"/>
                </a:tc>
                <a:tc>
                  <a:txBody>
                    <a:bodyPr/>
                    <a:lstStyle/>
                    <a:p>
                      <a:pPr indent="0" lvl="0" marL="0" rtl="0" algn="l">
                        <a:spcBef>
                          <a:spcPts val="0"/>
                        </a:spcBef>
                        <a:spcAft>
                          <a:spcPts val="0"/>
                        </a:spcAft>
                        <a:buNone/>
                      </a:pPr>
                      <a:r>
                        <a:rPr lang="en"/>
                        <a:t>357514</a:t>
                      </a:r>
                      <a:endParaRPr/>
                    </a:p>
                  </a:txBody>
                  <a:tcPr marT="91425" marB="91425" marR="91425" marL="91425"/>
                </a:tc>
              </a:tr>
              <a:tr h="463950">
                <a:tc>
                  <a:txBody>
                    <a:bodyPr/>
                    <a:lstStyle/>
                    <a:p>
                      <a:pPr indent="0" lvl="0" marL="0" rtl="0" algn="l">
                        <a:spcBef>
                          <a:spcPts val="0"/>
                        </a:spcBef>
                        <a:spcAft>
                          <a:spcPts val="0"/>
                        </a:spcAft>
                        <a:buNone/>
                      </a:pPr>
                      <a:r>
                        <a:rPr lang="en"/>
                        <a:t>4</a:t>
                      </a:r>
                      <a:r>
                        <a:rPr lang="en"/>
                        <a:t> layer CNN + 2FC</a:t>
                      </a:r>
                      <a:endParaRPr/>
                    </a:p>
                  </a:txBody>
                  <a:tcPr marT="91425" marB="91425" marR="91425" marL="91425"/>
                </a:tc>
                <a:tc>
                  <a:txBody>
                    <a:bodyPr/>
                    <a:lstStyle/>
                    <a:p>
                      <a:pPr indent="0" lvl="0" marL="0" rtl="0" algn="l">
                        <a:spcBef>
                          <a:spcPts val="0"/>
                        </a:spcBef>
                        <a:spcAft>
                          <a:spcPts val="0"/>
                        </a:spcAft>
                        <a:buNone/>
                      </a:pPr>
                      <a:r>
                        <a:rPr lang="en"/>
                        <a:t>85.495</a:t>
                      </a:r>
                      <a:endParaRPr/>
                    </a:p>
                  </a:txBody>
                  <a:tcPr marT="91425" marB="91425" marR="91425" marL="91425"/>
                </a:tc>
                <a:tc>
                  <a:txBody>
                    <a:bodyPr/>
                    <a:lstStyle/>
                    <a:p>
                      <a:pPr indent="0" lvl="0" marL="0" rtl="0" algn="l">
                        <a:spcBef>
                          <a:spcPts val="0"/>
                        </a:spcBef>
                        <a:spcAft>
                          <a:spcPts val="0"/>
                        </a:spcAft>
                        <a:buNone/>
                      </a:pPr>
                      <a:r>
                        <a:rPr lang="en"/>
                        <a:t>7.5MB</a:t>
                      </a:r>
                      <a:endParaRPr/>
                    </a:p>
                  </a:txBody>
                  <a:tcPr marT="91425" marB="91425" marR="91425" marL="91425"/>
                </a:tc>
                <a:tc>
                  <a:txBody>
                    <a:bodyPr/>
                    <a:lstStyle/>
                    <a:p>
                      <a:pPr indent="0" lvl="0" marL="0" rtl="0" algn="l">
                        <a:spcBef>
                          <a:spcPts val="0"/>
                        </a:spcBef>
                        <a:spcAft>
                          <a:spcPts val="0"/>
                        </a:spcAft>
                        <a:buNone/>
                      </a:pPr>
                      <a:r>
                        <a:rPr lang="en"/>
                        <a:t>654858</a:t>
                      </a:r>
                      <a:endParaRPr/>
                    </a:p>
                  </a:txBody>
                  <a:tcPr marT="91425" marB="91425" marR="91425" marL="91425"/>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2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Pruning</a:t>
            </a:r>
            <a:r>
              <a:rPr lang="en"/>
              <a:t> preliminary results</a:t>
            </a:r>
            <a:endParaRPr/>
          </a:p>
        </p:txBody>
      </p:sp>
      <p:sp>
        <p:nvSpPr>
          <p:cNvPr id="222" name="Google Shape;222;p2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Pruned a pretrained Resnet18, based on magnitude based pruning. </a:t>
            </a:r>
            <a:endParaRPr/>
          </a:p>
        </p:txBody>
      </p:sp>
      <p:graphicFrame>
        <p:nvGraphicFramePr>
          <p:cNvPr id="223" name="Google Shape;223;p29"/>
          <p:cNvGraphicFramePr/>
          <p:nvPr/>
        </p:nvGraphicFramePr>
        <p:xfrm>
          <a:off x="952500" y="2681000"/>
          <a:ext cx="3000000" cy="3000000"/>
        </p:xfrm>
        <a:graphic>
          <a:graphicData uri="http://schemas.openxmlformats.org/drawingml/2006/table">
            <a:tbl>
              <a:tblPr>
                <a:noFill/>
                <a:tableStyleId>{4EF1E539-8755-4FD9-AAF6-A040ACCA7053}</a:tableStyleId>
              </a:tblPr>
              <a:tblGrid>
                <a:gridCol w="1957850"/>
                <a:gridCol w="1957850"/>
                <a:gridCol w="1957850"/>
                <a:gridCol w="1957850"/>
              </a:tblGrid>
              <a:tr h="609575">
                <a:tc>
                  <a:txBody>
                    <a:bodyPr/>
                    <a:lstStyle/>
                    <a:p>
                      <a:pPr indent="0" lvl="0" marL="0" rtl="0" algn="l">
                        <a:spcBef>
                          <a:spcPts val="0"/>
                        </a:spcBef>
                        <a:spcAft>
                          <a:spcPts val="0"/>
                        </a:spcAft>
                        <a:buNone/>
                      </a:pPr>
                      <a:r>
                        <a:rPr lang="en"/>
                        <a:t>Model</a:t>
                      </a:r>
                      <a:endParaRPr/>
                    </a:p>
                  </a:txBody>
                  <a:tcPr marT="91425" marB="91425" marR="91425" marL="91425"/>
                </a:tc>
                <a:tc>
                  <a:txBody>
                    <a:bodyPr/>
                    <a:lstStyle/>
                    <a:p>
                      <a:pPr indent="0" lvl="0" marL="0" rtl="0" algn="l">
                        <a:spcBef>
                          <a:spcPts val="0"/>
                        </a:spcBef>
                        <a:spcAft>
                          <a:spcPts val="0"/>
                        </a:spcAft>
                        <a:buNone/>
                      </a:pPr>
                      <a:r>
                        <a:rPr lang="en"/>
                        <a:t>Testing accuracy</a:t>
                      </a:r>
                      <a:endParaRPr/>
                    </a:p>
                  </a:txBody>
                  <a:tcPr marT="91425" marB="91425" marR="91425" marL="91425"/>
                </a:tc>
                <a:tc>
                  <a:txBody>
                    <a:bodyPr/>
                    <a:lstStyle/>
                    <a:p>
                      <a:pPr indent="0" lvl="0" marL="0" rtl="0" algn="l">
                        <a:spcBef>
                          <a:spcPts val="0"/>
                        </a:spcBef>
                        <a:spcAft>
                          <a:spcPts val="0"/>
                        </a:spcAft>
                        <a:buNone/>
                      </a:pPr>
                      <a:r>
                        <a:rPr lang="en"/>
                        <a:t>Model size (remove masks)</a:t>
                      </a:r>
                      <a:endParaRPr/>
                    </a:p>
                  </a:txBody>
                  <a:tcPr marT="91425" marB="91425" marR="91425" marL="91425"/>
                </a:tc>
                <a:tc>
                  <a:txBody>
                    <a:bodyPr/>
                    <a:lstStyle/>
                    <a:p>
                      <a:pPr indent="0" lvl="0" marL="0" rtl="0" algn="l">
                        <a:spcBef>
                          <a:spcPts val="0"/>
                        </a:spcBef>
                        <a:spcAft>
                          <a:spcPts val="0"/>
                        </a:spcAft>
                        <a:buNone/>
                      </a:pPr>
                      <a:r>
                        <a:rPr lang="en"/>
                        <a:t>Number of params</a:t>
                      </a:r>
                      <a:endParaRPr/>
                    </a:p>
                  </a:txBody>
                  <a:tcPr marT="91425" marB="91425" marR="91425" marL="91425"/>
                </a:tc>
              </a:tr>
              <a:tr h="396200">
                <a:tc>
                  <a:txBody>
                    <a:bodyPr/>
                    <a:lstStyle/>
                    <a:p>
                      <a:pPr indent="0" lvl="0" marL="0" rtl="0" algn="l">
                        <a:spcBef>
                          <a:spcPts val="0"/>
                        </a:spcBef>
                        <a:spcAft>
                          <a:spcPts val="0"/>
                        </a:spcAft>
                        <a:buNone/>
                      </a:pPr>
                      <a:r>
                        <a:rPr lang="en"/>
                        <a:t>Base Resnet18</a:t>
                      </a:r>
                      <a:endParaRPr/>
                    </a:p>
                  </a:txBody>
                  <a:tcPr marT="91425" marB="91425" marR="91425" marL="91425"/>
                </a:tc>
                <a:tc>
                  <a:txBody>
                    <a:bodyPr/>
                    <a:lstStyle/>
                    <a:p>
                      <a:pPr indent="0" lvl="0" marL="0" rtl="0" algn="l">
                        <a:spcBef>
                          <a:spcPts val="0"/>
                        </a:spcBef>
                        <a:spcAft>
                          <a:spcPts val="0"/>
                        </a:spcAft>
                        <a:buNone/>
                      </a:pPr>
                      <a:r>
                        <a:rPr lang="en"/>
                        <a:t>90</a:t>
                      </a:r>
                      <a:r>
                        <a:rPr lang="en"/>
                        <a:t>.0%</a:t>
                      </a:r>
                      <a:endParaRPr/>
                    </a:p>
                  </a:txBody>
                  <a:tcPr marT="91425" marB="91425" marR="91425" marL="91425"/>
                </a:tc>
                <a:tc>
                  <a:txBody>
                    <a:bodyPr/>
                    <a:lstStyle/>
                    <a:p>
                      <a:pPr indent="0" lvl="0" marL="0" rtl="0" algn="l">
                        <a:spcBef>
                          <a:spcPts val="0"/>
                        </a:spcBef>
                        <a:spcAft>
                          <a:spcPts val="0"/>
                        </a:spcAft>
                        <a:buNone/>
                      </a:pPr>
                      <a:r>
                        <a:rPr lang="en"/>
                        <a:t>42.6MB</a:t>
                      </a:r>
                      <a:endParaRPr/>
                    </a:p>
                  </a:txBody>
                  <a:tcPr marT="91425" marB="91425" marR="91425" marL="91425"/>
                </a:tc>
                <a:tc>
                  <a:txBody>
                    <a:bodyPr/>
                    <a:lstStyle/>
                    <a:p>
                      <a:pPr indent="0" lvl="0" marL="0" rtl="0" algn="l">
                        <a:spcBef>
                          <a:spcPts val="0"/>
                        </a:spcBef>
                        <a:spcAft>
                          <a:spcPts val="0"/>
                        </a:spcAft>
                        <a:buNone/>
                      </a:pPr>
                      <a:r>
                        <a:rPr lang="en"/>
                        <a:t>11173962</a:t>
                      </a:r>
                      <a:endParaRPr/>
                    </a:p>
                  </a:txBody>
                  <a:tcPr marT="91425" marB="91425" marR="91425" marL="91425"/>
                </a:tc>
              </a:tr>
              <a:tr h="396200">
                <a:tc>
                  <a:txBody>
                    <a:bodyPr/>
                    <a:lstStyle/>
                    <a:p>
                      <a:pPr indent="0" lvl="0" marL="0" rtl="0" algn="l">
                        <a:spcBef>
                          <a:spcPts val="0"/>
                        </a:spcBef>
                        <a:spcAft>
                          <a:spcPts val="0"/>
                        </a:spcAft>
                        <a:buNone/>
                      </a:pPr>
                      <a:r>
                        <a:rPr lang="en"/>
                        <a:t>15% Pruning</a:t>
                      </a:r>
                      <a:endParaRPr/>
                    </a:p>
                  </a:txBody>
                  <a:tcPr marT="91425" marB="91425" marR="91425" marL="91425"/>
                </a:tc>
                <a:tc>
                  <a:txBody>
                    <a:bodyPr/>
                    <a:lstStyle/>
                    <a:p>
                      <a:pPr indent="0" lvl="0" marL="0" rtl="0" algn="l">
                        <a:spcBef>
                          <a:spcPts val="0"/>
                        </a:spcBef>
                        <a:spcAft>
                          <a:spcPts val="0"/>
                        </a:spcAft>
                        <a:buNone/>
                      </a:pPr>
                      <a:r>
                        <a:rPr lang="en"/>
                        <a:t>88.2%</a:t>
                      </a:r>
                      <a:endParaRPr/>
                    </a:p>
                  </a:txBody>
                  <a:tcPr marT="91425" marB="91425" marR="91425" marL="91425"/>
                </a:tc>
                <a:tc>
                  <a:txBody>
                    <a:bodyPr/>
                    <a:lstStyle/>
                    <a:p>
                      <a:pPr indent="0" lvl="0" marL="0" rtl="0" algn="l">
                        <a:spcBef>
                          <a:spcPts val="0"/>
                        </a:spcBef>
                        <a:spcAft>
                          <a:spcPts val="0"/>
                        </a:spcAft>
                        <a:buNone/>
                      </a:pPr>
                      <a:r>
                        <a:rPr lang="en"/>
                        <a:t>36.3MB</a:t>
                      </a:r>
                      <a:endParaRPr/>
                    </a:p>
                  </a:txBody>
                  <a:tcPr marT="91425" marB="91425" marR="91425" marL="91425"/>
                </a:tc>
                <a:tc>
                  <a:txBody>
                    <a:bodyPr/>
                    <a:lstStyle/>
                    <a:p>
                      <a:pPr indent="0" lvl="0" marL="0" rtl="0" algn="l">
                        <a:spcBef>
                          <a:spcPts val="0"/>
                        </a:spcBef>
                        <a:spcAft>
                          <a:spcPts val="0"/>
                        </a:spcAft>
                        <a:buNone/>
                      </a:pPr>
                      <a:r>
                        <a:rPr lang="en"/>
                        <a:t>9525629</a:t>
                      </a:r>
                      <a:endParaRPr/>
                    </a:p>
                  </a:txBody>
                  <a:tcPr marT="91425" marB="91425" marR="91425" marL="91425"/>
                </a:tc>
              </a:tr>
              <a:tr h="396200">
                <a:tc>
                  <a:txBody>
                    <a:bodyPr/>
                    <a:lstStyle/>
                    <a:p>
                      <a:pPr indent="0" lvl="0" marL="0" rtl="0" algn="l">
                        <a:spcBef>
                          <a:spcPts val="0"/>
                        </a:spcBef>
                        <a:spcAft>
                          <a:spcPts val="0"/>
                        </a:spcAft>
                        <a:buNone/>
                      </a:pPr>
                      <a:r>
                        <a:rPr lang="en"/>
                        <a:t>27%</a:t>
                      </a:r>
                      <a:r>
                        <a:rPr lang="en"/>
                        <a:t> Pruning</a:t>
                      </a:r>
                      <a:endParaRPr/>
                    </a:p>
                  </a:txBody>
                  <a:tcPr marT="91425" marB="91425" marR="91425" marL="91425"/>
                </a:tc>
                <a:tc>
                  <a:txBody>
                    <a:bodyPr/>
                    <a:lstStyle/>
                    <a:p>
                      <a:pPr indent="0" lvl="0" marL="0" rtl="0" algn="l">
                        <a:spcBef>
                          <a:spcPts val="0"/>
                        </a:spcBef>
                        <a:spcAft>
                          <a:spcPts val="0"/>
                        </a:spcAft>
                        <a:buNone/>
                      </a:pPr>
                      <a:r>
                        <a:rPr lang="en"/>
                        <a:t>87.4%</a:t>
                      </a:r>
                      <a:endParaRPr/>
                    </a:p>
                  </a:txBody>
                  <a:tcPr marT="91425" marB="91425" marR="91425" marL="91425"/>
                </a:tc>
                <a:tc>
                  <a:txBody>
                    <a:bodyPr/>
                    <a:lstStyle/>
                    <a:p>
                      <a:pPr indent="0" lvl="0" marL="0" rtl="0" algn="l">
                        <a:spcBef>
                          <a:spcPts val="0"/>
                        </a:spcBef>
                        <a:spcAft>
                          <a:spcPts val="0"/>
                        </a:spcAft>
                        <a:buNone/>
                      </a:pPr>
                      <a:r>
                        <a:rPr lang="en"/>
                        <a:t>31MB</a:t>
                      </a:r>
                      <a:endParaRPr/>
                    </a:p>
                  </a:txBody>
                  <a:tcPr marT="91425" marB="91425" marR="91425" marL="91425"/>
                </a:tc>
                <a:tc>
                  <a:txBody>
                    <a:bodyPr/>
                    <a:lstStyle/>
                    <a:p>
                      <a:pPr indent="0" lvl="0" marL="0" rtl="0" algn="l">
                        <a:spcBef>
                          <a:spcPts val="0"/>
                        </a:spcBef>
                        <a:spcAft>
                          <a:spcPts val="0"/>
                        </a:spcAft>
                        <a:buNone/>
                      </a:pPr>
                      <a:r>
                        <a:rPr lang="en"/>
                        <a:t>8124519</a:t>
                      </a:r>
                      <a:endParaRPr/>
                    </a:p>
                  </a:txBody>
                  <a:tcPr marT="91425" marB="91425" marR="91425" marL="91425"/>
                </a:tc>
              </a:tr>
            </a:tbl>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0"/>
          <p:cNvSpPr txBox="1"/>
          <p:nvPr>
            <p:ph type="title"/>
          </p:nvPr>
        </p:nvSpPr>
        <p:spPr>
          <a:xfrm>
            <a:off x="729450" y="5926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Takeaway message</a:t>
            </a:r>
            <a:endParaRPr/>
          </a:p>
        </p:txBody>
      </p:sp>
      <p:sp>
        <p:nvSpPr>
          <p:cNvPr id="229" name="Google Shape;229;p30"/>
          <p:cNvSpPr txBox="1"/>
          <p:nvPr>
            <p:ph idx="1" type="body"/>
          </p:nvPr>
        </p:nvSpPr>
        <p:spPr>
          <a:xfrm>
            <a:off x="729450" y="1337825"/>
            <a:ext cx="2228400" cy="3316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Quantization</a:t>
            </a:r>
            <a:endParaRPr u="sng"/>
          </a:p>
          <a:p>
            <a:pPr indent="-311150" lvl="0" marL="457200" rtl="0" algn="l">
              <a:spcBef>
                <a:spcPts val="1600"/>
              </a:spcBef>
              <a:spcAft>
                <a:spcPts val="0"/>
              </a:spcAft>
              <a:buSzPts val="1300"/>
              <a:buChar char="●"/>
            </a:pPr>
            <a:r>
              <a:rPr lang="en"/>
              <a:t>Needs a pre-trained network. Re-training required for QAT.</a:t>
            </a:r>
            <a:endParaRPr/>
          </a:p>
          <a:p>
            <a:pPr indent="-311150" lvl="0" marL="457200" rtl="0" algn="l">
              <a:spcBef>
                <a:spcPts val="0"/>
              </a:spcBef>
              <a:spcAft>
                <a:spcPts val="0"/>
              </a:spcAft>
              <a:buSzPts val="1300"/>
              <a:buChar char="●"/>
            </a:pPr>
            <a:r>
              <a:rPr lang="en"/>
              <a:t>Fixed decrease in model size (~4x)</a:t>
            </a:r>
            <a:endParaRPr/>
          </a:p>
          <a:p>
            <a:pPr indent="-311150" lvl="0" marL="457200" rtl="0" algn="l">
              <a:spcBef>
                <a:spcPts val="0"/>
              </a:spcBef>
              <a:spcAft>
                <a:spcPts val="0"/>
              </a:spcAft>
              <a:buSzPts val="1300"/>
              <a:buChar char="●"/>
            </a:pPr>
            <a:r>
              <a:rPr lang="en"/>
              <a:t>No need of designing the new model</a:t>
            </a:r>
            <a:endParaRPr/>
          </a:p>
          <a:p>
            <a:pPr indent="-311150" lvl="0" marL="457200" rtl="0" algn="l">
              <a:spcBef>
                <a:spcPts val="0"/>
              </a:spcBef>
              <a:spcAft>
                <a:spcPts val="0"/>
              </a:spcAft>
              <a:buSzPts val="1300"/>
              <a:buChar char="●"/>
            </a:pPr>
            <a:r>
              <a:rPr lang="en"/>
              <a:t>4x decrease in model size and 2x decrease in latency without </a:t>
            </a:r>
            <a:r>
              <a:rPr lang="en"/>
              <a:t>compromising</a:t>
            </a:r>
            <a:r>
              <a:rPr lang="en"/>
              <a:t> on accuracy much (only 2% decrease)</a:t>
            </a:r>
            <a:endParaRPr/>
          </a:p>
        </p:txBody>
      </p:sp>
      <p:sp>
        <p:nvSpPr>
          <p:cNvPr id="230" name="Google Shape;230;p30"/>
          <p:cNvSpPr txBox="1"/>
          <p:nvPr>
            <p:ph idx="1" type="body"/>
          </p:nvPr>
        </p:nvSpPr>
        <p:spPr>
          <a:xfrm>
            <a:off x="3133600" y="1337825"/>
            <a:ext cx="2667300" cy="30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Knowledge Distillation</a:t>
            </a:r>
            <a:endParaRPr u="sng"/>
          </a:p>
          <a:p>
            <a:pPr indent="-311150" lvl="0" marL="457200" rtl="0" algn="l">
              <a:spcBef>
                <a:spcPts val="1600"/>
              </a:spcBef>
              <a:spcAft>
                <a:spcPts val="0"/>
              </a:spcAft>
              <a:buSzPts val="1300"/>
              <a:buChar char="●"/>
            </a:pPr>
            <a:r>
              <a:rPr lang="en"/>
              <a:t>Needs a pre-trained network</a:t>
            </a:r>
            <a:endParaRPr/>
          </a:p>
          <a:p>
            <a:pPr indent="-311150" lvl="0" marL="457200" rtl="0" algn="l">
              <a:spcBef>
                <a:spcPts val="0"/>
              </a:spcBef>
              <a:spcAft>
                <a:spcPts val="0"/>
              </a:spcAft>
              <a:buSzPts val="1300"/>
              <a:buChar char="●"/>
            </a:pPr>
            <a:r>
              <a:rPr lang="en"/>
              <a:t>Can decrease model size based on user preference (discrete decrease: num layers)</a:t>
            </a:r>
            <a:endParaRPr/>
          </a:p>
          <a:p>
            <a:pPr indent="-311150" lvl="0" marL="457200" rtl="0" algn="l">
              <a:spcBef>
                <a:spcPts val="0"/>
              </a:spcBef>
              <a:spcAft>
                <a:spcPts val="0"/>
              </a:spcAft>
              <a:buSzPts val="1300"/>
              <a:buChar char="●"/>
            </a:pPr>
            <a:r>
              <a:rPr lang="en"/>
              <a:t>User has to design the new model</a:t>
            </a:r>
            <a:endParaRPr/>
          </a:p>
          <a:p>
            <a:pPr indent="-311150" lvl="0" marL="457200" rtl="0" algn="l">
              <a:spcBef>
                <a:spcPts val="0"/>
              </a:spcBef>
              <a:spcAft>
                <a:spcPts val="0"/>
              </a:spcAft>
              <a:buSzPts val="1300"/>
              <a:buChar char="●"/>
            </a:pPr>
            <a:r>
              <a:rPr lang="en"/>
              <a:t>Huge decrease in model size (about 20x),  but considerable decrease in accuracy (about 8%)</a:t>
            </a:r>
            <a:endParaRPr/>
          </a:p>
        </p:txBody>
      </p:sp>
      <p:sp>
        <p:nvSpPr>
          <p:cNvPr id="231" name="Google Shape;231;p30"/>
          <p:cNvSpPr txBox="1"/>
          <p:nvPr>
            <p:ph idx="1" type="body"/>
          </p:nvPr>
        </p:nvSpPr>
        <p:spPr>
          <a:xfrm>
            <a:off x="5968150" y="1337825"/>
            <a:ext cx="2667300" cy="300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t>Pruning</a:t>
            </a:r>
            <a:endParaRPr u="sng"/>
          </a:p>
          <a:p>
            <a:pPr indent="-311150" lvl="0" marL="457200" rtl="0" algn="l">
              <a:spcBef>
                <a:spcPts val="1600"/>
              </a:spcBef>
              <a:spcAft>
                <a:spcPts val="0"/>
              </a:spcAft>
              <a:buSzPts val="1300"/>
              <a:buChar char="●"/>
            </a:pPr>
            <a:r>
              <a:rPr lang="en"/>
              <a:t>Multiple retraining has to be done in steps</a:t>
            </a:r>
            <a:endParaRPr/>
          </a:p>
          <a:p>
            <a:pPr indent="-311150" lvl="0" marL="457200" rtl="0" algn="l">
              <a:spcBef>
                <a:spcPts val="0"/>
              </a:spcBef>
              <a:spcAft>
                <a:spcPts val="0"/>
              </a:spcAft>
              <a:buSzPts val="1300"/>
              <a:buChar char="●"/>
            </a:pPr>
            <a:r>
              <a:rPr lang="en"/>
              <a:t>Can decrease model size based on user preference (continuous decrease: pruning ratio)</a:t>
            </a:r>
            <a:endParaRPr/>
          </a:p>
          <a:p>
            <a:pPr indent="-311150" lvl="0" marL="457200" rtl="0" algn="l">
              <a:spcBef>
                <a:spcPts val="0"/>
              </a:spcBef>
              <a:spcAft>
                <a:spcPts val="0"/>
              </a:spcAft>
              <a:buSzPts val="1300"/>
              <a:buChar char="●"/>
            </a:pPr>
            <a:r>
              <a:rPr lang="en"/>
              <a:t>No need of designing new model</a:t>
            </a:r>
            <a:endParaRPr/>
          </a:p>
          <a:p>
            <a:pPr indent="-311150" lvl="0" marL="457200" rtl="0" algn="l">
              <a:spcBef>
                <a:spcPts val="0"/>
              </a:spcBef>
              <a:spcAft>
                <a:spcPts val="0"/>
              </a:spcAft>
              <a:buSzPts val="1300"/>
              <a:buChar char="●"/>
            </a:pPr>
            <a:r>
              <a:rPr lang="en"/>
              <a:t>1.5x decrease in model size with not much decrease in accuracy</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1"/>
          <p:cNvSpPr txBox="1"/>
          <p:nvPr>
            <p:ph type="title"/>
          </p:nvPr>
        </p:nvSpPr>
        <p:spPr>
          <a:xfrm>
            <a:off x="729450" y="12269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Future work</a:t>
            </a:r>
            <a:endParaRPr/>
          </a:p>
        </p:txBody>
      </p:sp>
      <p:sp>
        <p:nvSpPr>
          <p:cNvPr id="237" name="Google Shape;237;p31"/>
          <p:cNvSpPr txBox="1"/>
          <p:nvPr>
            <p:ph idx="1" type="body"/>
          </p:nvPr>
        </p:nvSpPr>
        <p:spPr>
          <a:xfrm>
            <a:off x="727650" y="1830925"/>
            <a:ext cx="7688700" cy="3053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Based on the observations of compression methods, we plan to merge them. As we see, the methods are serializable, and each has its pros and cons.  The following pipeline can be adopted easily</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311150" lvl="0" marL="457200" rtl="0" algn="l">
              <a:spcBef>
                <a:spcPts val="1600"/>
              </a:spcBef>
              <a:spcAft>
                <a:spcPts val="0"/>
              </a:spcAft>
              <a:buSzPts val="1300"/>
              <a:buChar char="●"/>
            </a:pPr>
            <a:r>
              <a:rPr lang="en"/>
              <a:t>Given an users industry requirements of particular model size, latency and accuracy, he can choose the appropriate num layers and prune ratio to get to desired model size without much decrease in accuracy </a:t>
            </a:r>
            <a:endParaRPr/>
          </a:p>
          <a:p>
            <a:pPr indent="-311150" lvl="0" marL="457200" rtl="0" algn="l">
              <a:spcBef>
                <a:spcPts val="0"/>
              </a:spcBef>
              <a:spcAft>
                <a:spcPts val="0"/>
              </a:spcAft>
              <a:buSzPts val="1300"/>
              <a:buChar char="●"/>
            </a:pPr>
            <a:r>
              <a:rPr lang="en"/>
              <a:t>We will also add further takeaway messages as part of our final analysis, which will help user to get further insights in these approaches.</a:t>
            </a:r>
            <a:endParaRPr/>
          </a:p>
        </p:txBody>
      </p:sp>
      <p:sp>
        <p:nvSpPr>
          <p:cNvPr id="238" name="Google Shape;238;p31"/>
          <p:cNvSpPr/>
          <p:nvPr/>
        </p:nvSpPr>
        <p:spPr>
          <a:xfrm>
            <a:off x="1582025" y="2606525"/>
            <a:ext cx="1979400" cy="104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Knowledge Distillation for coarse decrease</a:t>
            </a:r>
            <a:endParaRPr/>
          </a:p>
          <a:p>
            <a:pPr indent="0" lvl="0" marL="0" rtl="0" algn="l">
              <a:spcBef>
                <a:spcPts val="0"/>
              </a:spcBef>
              <a:spcAft>
                <a:spcPts val="0"/>
              </a:spcAft>
              <a:buNone/>
            </a:pPr>
            <a:r>
              <a:rPr lang="en"/>
              <a:t>(</a:t>
            </a:r>
            <a:r>
              <a:rPr lang="en"/>
              <a:t>parameters: </a:t>
            </a:r>
            <a:r>
              <a:rPr lang="en"/>
              <a:t>num </a:t>
            </a:r>
            <a:r>
              <a:rPr lang="en"/>
              <a:t>layers</a:t>
            </a:r>
            <a:r>
              <a:rPr lang="en"/>
              <a:t>)</a:t>
            </a:r>
            <a:endParaRPr/>
          </a:p>
          <a:p>
            <a:pPr indent="0" lvl="0" marL="0" rtl="0" algn="l">
              <a:spcBef>
                <a:spcPts val="0"/>
              </a:spcBef>
              <a:spcAft>
                <a:spcPts val="0"/>
              </a:spcAft>
              <a:buNone/>
            </a:pPr>
            <a:r>
              <a:t/>
            </a:r>
            <a:endParaRPr/>
          </a:p>
        </p:txBody>
      </p:sp>
      <p:sp>
        <p:nvSpPr>
          <p:cNvPr id="239" name="Google Shape;239;p31"/>
          <p:cNvSpPr/>
          <p:nvPr/>
        </p:nvSpPr>
        <p:spPr>
          <a:xfrm>
            <a:off x="5830900" y="2965675"/>
            <a:ext cx="1314600" cy="2751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Quantization</a:t>
            </a:r>
            <a:endParaRPr/>
          </a:p>
        </p:txBody>
      </p:sp>
      <p:sp>
        <p:nvSpPr>
          <p:cNvPr id="240" name="Google Shape;240;p31"/>
          <p:cNvSpPr/>
          <p:nvPr/>
        </p:nvSpPr>
        <p:spPr>
          <a:xfrm>
            <a:off x="3973250" y="2606525"/>
            <a:ext cx="1314600" cy="1047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Pruning for fine reduce </a:t>
            </a:r>
            <a:r>
              <a:rPr lang="en"/>
              <a:t>(parameters: prune ratio)</a:t>
            </a:r>
            <a:endParaRPr/>
          </a:p>
          <a:p>
            <a:pPr indent="0" lvl="0" marL="0" rtl="0" algn="l">
              <a:spcBef>
                <a:spcPts val="0"/>
              </a:spcBef>
              <a:spcAft>
                <a:spcPts val="0"/>
              </a:spcAft>
              <a:buNone/>
            </a:pPr>
            <a:r>
              <a:t/>
            </a:r>
            <a:endParaRPr/>
          </a:p>
        </p:txBody>
      </p:sp>
      <p:sp>
        <p:nvSpPr>
          <p:cNvPr id="241" name="Google Shape;241;p31"/>
          <p:cNvSpPr/>
          <p:nvPr/>
        </p:nvSpPr>
        <p:spPr>
          <a:xfrm>
            <a:off x="3653300" y="3011575"/>
            <a:ext cx="213900" cy="18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31"/>
          <p:cNvSpPr/>
          <p:nvPr/>
        </p:nvSpPr>
        <p:spPr>
          <a:xfrm>
            <a:off x="5452413" y="3038375"/>
            <a:ext cx="213900" cy="1833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2"/>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Questions?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253" name="Google Shape;253;p33"/>
          <p:cNvSpPr txBox="1"/>
          <p:nvPr>
            <p:ph idx="1" type="body"/>
          </p:nvPr>
        </p:nvSpPr>
        <p:spPr>
          <a:xfrm>
            <a:off x="729450" y="1853850"/>
            <a:ext cx="7688700" cy="2647200"/>
          </a:xfrm>
          <a:prstGeom prst="rect">
            <a:avLst/>
          </a:prstGeom>
        </p:spPr>
        <p:txBody>
          <a:bodyPr anchorCtr="0" anchor="t" bIns="91425" lIns="91425" spcFirstLastPara="1" rIns="91425" wrap="square" tIns="91425">
            <a:noAutofit/>
          </a:bodyPr>
          <a:lstStyle/>
          <a:p>
            <a:pPr indent="-292100" lvl="0" marL="457200" rtl="0" algn="l">
              <a:spcBef>
                <a:spcPts val="0"/>
              </a:spcBef>
              <a:spcAft>
                <a:spcPts val="0"/>
              </a:spcAft>
              <a:buClr>
                <a:schemeClr val="accent5"/>
              </a:buClr>
              <a:buSzPts val="1000"/>
              <a:buChar char="●"/>
            </a:pPr>
            <a:r>
              <a:rPr lang="en" sz="1000">
                <a:solidFill>
                  <a:schemeClr val="accent5"/>
                </a:solidFill>
              </a:rPr>
              <a:t>G. E. Hinton, O. Vinyals, and J. Dean, “Distilling the knowledge in a neural network,” ArXiv, vol. abs/1503.02531, 2015.</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S. Yun, J. Park, K. Lee, and J. Shin, “Regularizing class-wise predictions via self-knowledge distillation,” in 2020 IEEE/CVF Conference on Computer Vision and Pattern Recognition (CVPR), 2020, pp. 13 873–13 882. </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Y. He, J. Lin, Z. Liu, H. Wang, L.-J. Li, and S. Han, “Amc: Automl for model compression and acceleration on mobile devices,” in Computer Vision – ECCV 2018, V. Ferrari, M. Hebert, C. Sminchisescu, and Y. Weiss, Eds. Cham: Springer International Publishing, 2018, pp. 815– 832.</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S. Han, H. Mao, and W. J. Dally, “Deep compression: Compressing deep neural network with pruning, trained quantization and huffman coding,” in 4th International Conference on Learning Representations, ICLR 2016, San Juan, Puerto Rico, May 2-4, 2016, Conference Track Proceedings, Y. Bengio and Y. LeCun, Eds., 2016. [Online]. Available: http://arxiv.org/abs/1510.00149 </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A. Gholami, S. Kim, Z. Dong, Z. Yao, M. W. Mahoney, and K. Keutzer, “A survey of quantization methods for efficient neural network inference,” ArXiv, vol. abs/2103.13630, 2022.</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 S. Park*, J. Lee*, S. Mo, and J. Shin, “Lookahead: A far- sighted alternative of magnitude-based pruning,” in International Conference on Learning Representations, 2020. [Online]. Available: https://openreview.net/forum?id=ryl3ygHYDB </a:t>
            </a:r>
            <a:endParaRPr sz="1000">
              <a:solidFill>
                <a:schemeClr val="accent5"/>
              </a:solidFill>
            </a:endParaRPr>
          </a:p>
          <a:p>
            <a:pPr indent="-292100" lvl="0" marL="457200" rtl="0" algn="l">
              <a:spcBef>
                <a:spcPts val="0"/>
              </a:spcBef>
              <a:spcAft>
                <a:spcPts val="0"/>
              </a:spcAft>
              <a:buClr>
                <a:schemeClr val="accent5"/>
              </a:buClr>
              <a:buSzPts val="1000"/>
              <a:buChar char="●"/>
            </a:pPr>
            <a:r>
              <a:rPr lang="en" sz="1000">
                <a:solidFill>
                  <a:schemeClr val="accent5"/>
                </a:solidFill>
              </a:rPr>
              <a:t>R. Mishra, H. P. Gupta, and T. Dutta, “A survey on deep neural network compression: Challenges, overview, and solutions,” ArXiv, vol. abs/2010.03954, 2020.</a:t>
            </a:r>
            <a:endParaRPr sz="1000">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8"/>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46" name="Google Shape;146;p18"/>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Neural networks are both computationally intensive and memory intensive, making them difficult to deploy on embedded systems with limited hardware resources</a:t>
            </a:r>
            <a:endParaRPr/>
          </a:p>
          <a:p>
            <a:pPr indent="-311150" lvl="0" marL="457200" rtl="0" algn="l">
              <a:spcBef>
                <a:spcPts val="0"/>
              </a:spcBef>
              <a:spcAft>
                <a:spcPts val="0"/>
              </a:spcAft>
              <a:buSzPts val="1300"/>
              <a:buChar char="●"/>
            </a:pPr>
            <a:r>
              <a:rPr lang="en"/>
              <a:t>Various compressions algorithms have emerged in recent years to make them take less space and compute</a:t>
            </a:r>
            <a:endParaRPr/>
          </a:p>
          <a:p>
            <a:pPr indent="-311150" lvl="0" marL="457200" rtl="0" algn="l">
              <a:spcBef>
                <a:spcPts val="0"/>
              </a:spcBef>
              <a:spcAft>
                <a:spcPts val="0"/>
              </a:spcAft>
              <a:buSzPts val="1300"/>
              <a:buChar char="●"/>
            </a:pPr>
            <a:r>
              <a:rPr lang="en"/>
              <a:t>The idea is to do this without compromising much on the accuracy.</a:t>
            </a:r>
            <a:endParaRPr/>
          </a:p>
          <a:p>
            <a:pPr indent="0" lvl="0" marL="0" rtl="0" algn="l">
              <a:spcBef>
                <a:spcPts val="16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52" name="Google Shape;152;p19"/>
          <p:cNvSpPr txBox="1"/>
          <p:nvPr>
            <p:ph idx="2" type="body"/>
          </p:nvPr>
        </p:nvSpPr>
        <p:spPr>
          <a:xfrm>
            <a:off x="5174225" y="537475"/>
            <a:ext cx="3374400" cy="30255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rgbClr val="6C6C6D"/>
              </a:buClr>
              <a:buSzPts val="1700"/>
              <a:buChar char="●"/>
            </a:pPr>
            <a:r>
              <a:rPr lang="en" sz="1700">
                <a:solidFill>
                  <a:srgbClr val="6C6C6D"/>
                </a:solidFill>
                <a:highlight>
                  <a:srgbClr val="FFFFFF"/>
                </a:highlight>
              </a:rPr>
              <a:t>We present a small survey like analysis of existing in literature Compression methods for deep learning networks.</a:t>
            </a:r>
            <a:endParaRPr sz="1700">
              <a:solidFill>
                <a:srgbClr val="6C6C6D"/>
              </a:solidFill>
              <a:highlight>
                <a:srgbClr val="FFFFFF"/>
              </a:highlight>
            </a:endParaRPr>
          </a:p>
          <a:p>
            <a:pPr indent="-336550" lvl="0" marL="457200" rtl="0" algn="l">
              <a:spcBef>
                <a:spcPts val="0"/>
              </a:spcBef>
              <a:spcAft>
                <a:spcPts val="0"/>
              </a:spcAft>
              <a:buClr>
                <a:srgbClr val="6C6C6D"/>
              </a:buClr>
              <a:buSzPts val="1700"/>
              <a:buChar char="●"/>
            </a:pPr>
            <a:r>
              <a:rPr lang="en" sz="1700">
                <a:solidFill>
                  <a:srgbClr val="6C6C6D"/>
                </a:solidFill>
                <a:highlight>
                  <a:srgbClr val="FFFFFF"/>
                </a:highlight>
              </a:rPr>
              <a:t>The goal is to </a:t>
            </a:r>
            <a:r>
              <a:rPr lang="en" sz="1700">
                <a:solidFill>
                  <a:srgbClr val="6C6C6D"/>
                </a:solidFill>
                <a:highlight>
                  <a:srgbClr val="FFFFFF"/>
                </a:highlight>
              </a:rPr>
              <a:t>understand</a:t>
            </a:r>
            <a:r>
              <a:rPr lang="en" sz="1700">
                <a:solidFill>
                  <a:srgbClr val="6C6C6D"/>
                </a:solidFill>
                <a:highlight>
                  <a:srgbClr val="FFFFFF"/>
                </a:highlight>
              </a:rPr>
              <a:t> the pros and cons of these approaches and </a:t>
            </a:r>
            <a:r>
              <a:rPr lang="en" sz="1700">
                <a:solidFill>
                  <a:srgbClr val="6C6C6D"/>
                </a:solidFill>
                <a:highlight>
                  <a:srgbClr val="FFFFFF"/>
                </a:highlight>
              </a:rPr>
              <a:t>their</a:t>
            </a:r>
            <a:r>
              <a:rPr lang="en" sz="1700">
                <a:solidFill>
                  <a:srgbClr val="6C6C6D"/>
                </a:solidFill>
                <a:highlight>
                  <a:srgbClr val="FFFFFF"/>
                </a:highlight>
              </a:rPr>
              <a:t> relevance in different scenarios.</a:t>
            </a:r>
            <a:endParaRPr sz="1700">
              <a:solidFill>
                <a:srgbClr val="6C6C6D"/>
              </a:solidFill>
              <a:highlight>
                <a:srgbClr val="FFFFFF"/>
              </a:highlight>
            </a:endParaRPr>
          </a:p>
          <a:p>
            <a:pPr indent="0" lvl="0" marL="0" rtl="0" algn="l">
              <a:spcBef>
                <a:spcPts val="0"/>
              </a:spcBef>
              <a:spcAft>
                <a:spcPts val="0"/>
              </a:spcAft>
              <a:buNone/>
            </a:pPr>
            <a:r>
              <a:t/>
            </a:r>
            <a:endParaRPr sz="2000">
              <a:solidFill>
                <a:srgbClr val="000000"/>
              </a:solidFill>
              <a:highlight>
                <a:srgbClr val="FFFFFF"/>
              </a:highlight>
            </a:endParaRPr>
          </a:p>
          <a:p>
            <a:pPr indent="0" lvl="0" marL="0" rtl="0" algn="l">
              <a:spcBef>
                <a:spcPts val="0"/>
              </a:spcBef>
              <a:spcAft>
                <a:spcPts val="0"/>
              </a:spcAft>
              <a:buNone/>
            </a:pPr>
            <a:r>
              <a:t/>
            </a:r>
            <a:endParaRPr sz="2000">
              <a:solidFill>
                <a:srgbClr val="000000"/>
              </a:solidFill>
              <a:highlight>
                <a:srgbClr val="FFFFFF"/>
              </a:highlight>
            </a:endParaRPr>
          </a:p>
          <a:p>
            <a:pPr indent="0" lvl="0" marL="0" rtl="0" algn="l">
              <a:spcBef>
                <a:spcPts val="0"/>
              </a:spcBef>
              <a:spcAft>
                <a:spcPts val="0"/>
              </a:spcAft>
              <a:buNone/>
            </a:pPr>
            <a:r>
              <a:t/>
            </a:r>
            <a:endParaRPr sz="2000">
              <a:solidFill>
                <a:srgbClr val="000000"/>
              </a:solidFill>
              <a:highlight>
                <a:srgbClr val="FFFFFF"/>
              </a:highlight>
            </a:endParaRPr>
          </a:p>
          <a:p>
            <a:pPr indent="0" lvl="0" marL="0" rtl="0" algn="l">
              <a:spcBef>
                <a:spcPts val="0"/>
              </a:spcBef>
              <a:spcAft>
                <a:spcPts val="0"/>
              </a:spcAft>
              <a:buNone/>
            </a:pPr>
            <a:r>
              <a:t/>
            </a:r>
            <a:endParaRPr sz="1400">
              <a:solidFill>
                <a:srgbClr val="000000"/>
              </a:solidFill>
              <a:highlight>
                <a:srgbClr val="FFFFFF"/>
              </a:highlight>
            </a:endParaRPr>
          </a:p>
          <a:p>
            <a:pPr indent="0" lvl="0" marL="0" rtl="0" algn="l">
              <a:lnSpc>
                <a:spcPct val="115000"/>
              </a:lnSpc>
              <a:spcBef>
                <a:spcPts val="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0"/>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Setup</a:t>
            </a:r>
            <a:endParaRPr/>
          </a:p>
        </p:txBody>
      </p:sp>
      <p:sp>
        <p:nvSpPr>
          <p:cNvPr id="158" name="Google Shape;158;p20"/>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We explore 3 prominent methods in this field: </a:t>
            </a:r>
            <a:endParaRPr/>
          </a:p>
          <a:p>
            <a:pPr indent="-311150" lvl="0" marL="457200" rtl="0" algn="l">
              <a:spcBef>
                <a:spcPts val="0"/>
              </a:spcBef>
              <a:spcAft>
                <a:spcPts val="0"/>
              </a:spcAft>
              <a:buSzPts val="1300"/>
              <a:buAutoNum type="arabicPeriod"/>
            </a:pPr>
            <a:r>
              <a:rPr lang="en"/>
              <a:t>Quantization</a:t>
            </a:r>
            <a:endParaRPr/>
          </a:p>
          <a:p>
            <a:pPr indent="-311150" lvl="0" marL="457200" rtl="0" algn="l">
              <a:spcBef>
                <a:spcPts val="0"/>
              </a:spcBef>
              <a:spcAft>
                <a:spcPts val="0"/>
              </a:spcAft>
              <a:buSzPts val="1300"/>
              <a:buAutoNum type="arabicPeriod"/>
            </a:pPr>
            <a:r>
              <a:rPr lang="en"/>
              <a:t>Pruning</a:t>
            </a:r>
            <a:endParaRPr/>
          </a:p>
          <a:p>
            <a:pPr indent="-311150" lvl="0" marL="457200" rtl="0" algn="l">
              <a:spcBef>
                <a:spcPts val="0"/>
              </a:spcBef>
              <a:spcAft>
                <a:spcPts val="0"/>
              </a:spcAft>
              <a:buSzPts val="1300"/>
              <a:buAutoNum type="arabicPeriod"/>
            </a:pPr>
            <a:r>
              <a:rPr lang="en"/>
              <a:t>Knowledge Distillation</a:t>
            </a:r>
            <a:endParaRPr/>
          </a:p>
          <a:p>
            <a:pPr indent="-311150" lvl="0" marL="457200" rtl="0" algn="l">
              <a:spcBef>
                <a:spcPts val="0"/>
              </a:spcBef>
              <a:spcAft>
                <a:spcPts val="0"/>
              </a:spcAft>
              <a:buSzPts val="1300"/>
              <a:buChar char="●"/>
            </a:pPr>
            <a:r>
              <a:rPr lang="en"/>
              <a:t>We use the same dataset for all methods to keep the uniformity: CIFAR10 and same base model: Resnet18.</a:t>
            </a:r>
            <a:endParaRPr/>
          </a:p>
          <a:p>
            <a:pPr indent="-311150" lvl="0" marL="457200" rtl="0" algn="l">
              <a:spcBef>
                <a:spcPts val="0"/>
              </a:spcBef>
              <a:spcAft>
                <a:spcPts val="0"/>
              </a:spcAft>
              <a:buSzPts val="1300"/>
              <a:buChar char="●"/>
            </a:pPr>
            <a:r>
              <a:rPr lang="en"/>
              <a:t>In the end, our goal would be to analyse these methods and note some takeaway messages.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p>
            <a:pPr indent="0" lvl="0" marL="0" rtl="0" algn="ctr">
              <a:spcBef>
                <a:spcPts val="0"/>
              </a:spcBef>
              <a:spcAft>
                <a:spcPts val="1000"/>
              </a:spcAft>
              <a:buNone/>
            </a:pPr>
            <a:r>
              <a:rPr b="1" lang="en" sz="700">
                <a:solidFill>
                  <a:schemeClr val="lt1"/>
                </a:solidFill>
              </a:rPr>
              <a:t>1</a:t>
            </a:r>
            <a:endParaRPr b="1" sz="700">
              <a:solidFill>
                <a:schemeClr val="lt1"/>
              </a:solidFill>
            </a:endParaRPr>
          </a:p>
        </p:txBody>
      </p:sp>
      <p:sp>
        <p:nvSpPr>
          <p:cNvPr id="164" name="Google Shape;164;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1:</a:t>
            </a:r>
            <a:endParaRPr/>
          </a:p>
          <a:p>
            <a:pPr indent="0" lvl="0" marL="0" rtl="0" algn="l">
              <a:spcBef>
                <a:spcPts val="0"/>
              </a:spcBef>
              <a:spcAft>
                <a:spcPts val="0"/>
              </a:spcAft>
              <a:buNone/>
            </a:pPr>
            <a:r>
              <a:rPr lang="en"/>
              <a:t>Quantization</a:t>
            </a:r>
            <a:endParaRPr/>
          </a:p>
        </p:txBody>
      </p:sp>
      <p:sp>
        <p:nvSpPr>
          <p:cNvPr id="165" name="Google Shape;165;p21"/>
          <p:cNvSpPr txBox="1"/>
          <p:nvPr>
            <p:ph idx="1" type="subTitle"/>
          </p:nvPr>
        </p:nvSpPr>
        <p:spPr>
          <a:xfrm>
            <a:off x="724950" y="3313925"/>
            <a:ext cx="3300900" cy="7590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200"/>
              <a:t>A. Gholami, S. Kim, Z. Dong, Z. Yao, M. W. Mahoney, and K. Keutzer,</a:t>
            </a:r>
            <a:endParaRPr sz="1200"/>
          </a:p>
          <a:p>
            <a:pPr indent="0" lvl="0" marL="0" rtl="0" algn="l">
              <a:lnSpc>
                <a:spcPct val="100000"/>
              </a:lnSpc>
              <a:spcBef>
                <a:spcPts val="0"/>
              </a:spcBef>
              <a:spcAft>
                <a:spcPts val="0"/>
              </a:spcAft>
              <a:buNone/>
            </a:pPr>
            <a:r>
              <a:rPr lang="en" sz="1200"/>
              <a:t>“A survey of quantization methods for efficient neural network inference,”</a:t>
            </a:r>
            <a:endParaRPr sz="1200"/>
          </a:p>
          <a:p>
            <a:pPr indent="0" lvl="0" marL="0" rtl="0" algn="l">
              <a:lnSpc>
                <a:spcPct val="100000"/>
              </a:lnSpc>
              <a:spcBef>
                <a:spcPts val="0"/>
              </a:spcBef>
              <a:spcAft>
                <a:spcPts val="0"/>
              </a:spcAft>
              <a:buNone/>
            </a:pPr>
            <a:r>
              <a:rPr lang="en" sz="1200"/>
              <a:t>ArXiv, vol. abs/2103.13630, 2022</a:t>
            </a:r>
            <a:endParaRPr sz="1200"/>
          </a:p>
        </p:txBody>
      </p:sp>
      <p:pic>
        <p:nvPicPr>
          <p:cNvPr id="166" name="Google Shape;166;p21"/>
          <p:cNvPicPr preferRelativeResize="0"/>
          <p:nvPr/>
        </p:nvPicPr>
        <p:blipFill>
          <a:blip r:embed="rId3">
            <a:alphaModFix/>
          </a:blip>
          <a:stretch>
            <a:fillRect/>
          </a:stretch>
        </p:blipFill>
        <p:spPr>
          <a:xfrm>
            <a:off x="5078672" y="1217325"/>
            <a:ext cx="3408500" cy="306245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2"/>
          <p:cNvSpPr txBox="1"/>
          <p:nvPr>
            <p:ph idx="1" type="body"/>
          </p:nvPr>
        </p:nvSpPr>
        <p:spPr>
          <a:xfrm>
            <a:off x="4430650" y="2067925"/>
            <a:ext cx="39858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Applied Post-Training.</a:t>
            </a:r>
            <a:endParaRPr/>
          </a:p>
          <a:p>
            <a:pPr indent="-311150" lvl="0" marL="457200" rtl="0" algn="l">
              <a:spcBef>
                <a:spcPts val="1000"/>
              </a:spcBef>
              <a:spcAft>
                <a:spcPts val="0"/>
              </a:spcAft>
              <a:buSzPts val="1300"/>
              <a:buChar char="➔"/>
            </a:pPr>
            <a:r>
              <a:rPr lang="en"/>
              <a:t>Weights are quantized directly as we have their final values.</a:t>
            </a:r>
            <a:endParaRPr/>
          </a:p>
          <a:p>
            <a:pPr indent="-311150" lvl="0" marL="457200" rtl="0" algn="l">
              <a:spcBef>
                <a:spcPts val="1000"/>
              </a:spcBef>
              <a:spcAft>
                <a:spcPts val="0"/>
              </a:spcAft>
              <a:buSzPts val="1300"/>
              <a:buChar char="➔"/>
            </a:pPr>
            <a:r>
              <a:rPr lang="en"/>
              <a:t>Calibration step takes a small portion of the training data to calibrate the zero-point and scale of the activations.</a:t>
            </a:r>
            <a:endParaRPr/>
          </a:p>
          <a:p>
            <a:pPr indent="-311150" lvl="0" marL="457200" rtl="0" algn="l">
              <a:spcBef>
                <a:spcPts val="1000"/>
              </a:spcBef>
              <a:spcAft>
                <a:spcPts val="1000"/>
              </a:spcAft>
              <a:buSzPts val="1300"/>
              <a:buChar char="➔"/>
            </a:pPr>
            <a:r>
              <a:rPr lang="en"/>
              <a:t>In the inference step, the quantized weights and </a:t>
            </a:r>
            <a:r>
              <a:rPr lang="en"/>
              <a:t>activations</a:t>
            </a:r>
            <a:r>
              <a:rPr lang="en"/>
              <a:t> are used.</a:t>
            </a:r>
            <a:endParaRPr/>
          </a:p>
        </p:txBody>
      </p:sp>
      <p:sp>
        <p:nvSpPr>
          <p:cNvPr id="172" name="Google Shape;172;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Static Quantization</a:t>
            </a:r>
            <a:endParaRPr sz="3000"/>
          </a:p>
        </p:txBody>
      </p:sp>
      <p:pic>
        <p:nvPicPr>
          <p:cNvPr id="173" name="Google Shape;173;p22"/>
          <p:cNvPicPr preferRelativeResize="0"/>
          <p:nvPr/>
        </p:nvPicPr>
        <p:blipFill>
          <a:blip r:embed="rId3">
            <a:alphaModFix/>
          </a:blip>
          <a:stretch>
            <a:fillRect/>
          </a:stretch>
        </p:blipFill>
        <p:spPr>
          <a:xfrm>
            <a:off x="729450" y="1951425"/>
            <a:ext cx="3340385" cy="2984849"/>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3"/>
          <p:cNvSpPr txBox="1"/>
          <p:nvPr>
            <p:ph idx="1" type="body"/>
          </p:nvPr>
        </p:nvSpPr>
        <p:spPr>
          <a:xfrm>
            <a:off x="4430650" y="2067925"/>
            <a:ext cx="39858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Fine-tune the network so that it given better accuracy for quantized data.</a:t>
            </a:r>
            <a:endParaRPr/>
          </a:p>
          <a:p>
            <a:pPr indent="-311150" lvl="0" marL="457200" rtl="0" algn="l">
              <a:spcBef>
                <a:spcPts val="1000"/>
              </a:spcBef>
              <a:spcAft>
                <a:spcPts val="1000"/>
              </a:spcAft>
              <a:buSzPts val="1300"/>
              <a:buChar char="➔"/>
            </a:pPr>
            <a:r>
              <a:rPr lang="en"/>
              <a:t>All weights and activations are “fake quantized” during both the forward and backward passes of training: that is, float values are rounded to mimic int8 values, but all computations are still done with floating point numbers.</a:t>
            </a:r>
            <a:endParaRPr/>
          </a:p>
        </p:txBody>
      </p:sp>
      <p:sp>
        <p:nvSpPr>
          <p:cNvPr id="179" name="Google Shape;179;p23"/>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Quantization Aware Training</a:t>
            </a:r>
            <a:endParaRPr sz="3000"/>
          </a:p>
        </p:txBody>
      </p:sp>
      <p:pic>
        <p:nvPicPr>
          <p:cNvPr id="180" name="Google Shape;180;p23"/>
          <p:cNvPicPr preferRelativeResize="0"/>
          <p:nvPr/>
        </p:nvPicPr>
        <p:blipFill>
          <a:blip r:embed="rId3">
            <a:alphaModFix/>
          </a:blip>
          <a:stretch>
            <a:fillRect/>
          </a:stretch>
        </p:blipFill>
        <p:spPr>
          <a:xfrm>
            <a:off x="909075" y="2149950"/>
            <a:ext cx="3389949" cy="17710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4"/>
          <p:cNvSpPr txBox="1"/>
          <p:nvPr>
            <p:ph idx="1" type="body"/>
          </p:nvPr>
        </p:nvSpPr>
        <p:spPr>
          <a:xfrm>
            <a:off x="4430650" y="2067925"/>
            <a:ext cx="3985800" cy="22611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SzPts val="1300"/>
              <a:buChar char="➔"/>
            </a:pPr>
            <a:r>
              <a:rPr lang="en"/>
              <a:t>Fine-tune the network so that it given better accuracy for quantized data</a:t>
            </a:r>
            <a:r>
              <a:rPr lang="en"/>
              <a:t>.</a:t>
            </a:r>
            <a:endParaRPr/>
          </a:p>
          <a:p>
            <a:pPr indent="-311150" lvl="0" marL="457200" rtl="0" algn="l">
              <a:spcBef>
                <a:spcPts val="1000"/>
              </a:spcBef>
              <a:spcAft>
                <a:spcPts val="1000"/>
              </a:spcAft>
              <a:buSzPts val="1300"/>
              <a:buChar char="➔"/>
            </a:pPr>
            <a:r>
              <a:rPr lang="en"/>
              <a:t>Inference step remains same.</a:t>
            </a:r>
            <a:endParaRPr/>
          </a:p>
        </p:txBody>
      </p:sp>
      <p:sp>
        <p:nvSpPr>
          <p:cNvPr id="186" name="Google Shape;186;p2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Quantization Aware Training</a:t>
            </a:r>
            <a:endParaRPr sz="3000"/>
          </a:p>
        </p:txBody>
      </p:sp>
      <p:pic>
        <p:nvPicPr>
          <p:cNvPr id="187" name="Google Shape;187;p24"/>
          <p:cNvPicPr preferRelativeResize="0"/>
          <p:nvPr/>
        </p:nvPicPr>
        <p:blipFill>
          <a:blip r:embed="rId3">
            <a:alphaModFix/>
          </a:blip>
          <a:stretch>
            <a:fillRect/>
          </a:stretch>
        </p:blipFill>
        <p:spPr>
          <a:xfrm>
            <a:off x="446150" y="2067925"/>
            <a:ext cx="3578726" cy="203714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5"/>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 2:</a:t>
            </a:r>
            <a:endParaRPr/>
          </a:p>
          <a:p>
            <a:pPr indent="0" lvl="0" marL="0" rtl="0" algn="l">
              <a:spcBef>
                <a:spcPts val="0"/>
              </a:spcBef>
              <a:spcAft>
                <a:spcPts val="0"/>
              </a:spcAft>
              <a:buNone/>
            </a:pPr>
            <a:r>
              <a:rPr lang="en"/>
              <a:t>Knowledge Distillation</a:t>
            </a:r>
            <a:endParaRPr/>
          </a:p>
        </p:txBody>
      </p:sp>
      <p:sp>
        <p:nvSpPr>
          <p:cNvPr id="193" name="Google Shape;193;p25"/>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t>Geoffrey Hinton, Oriol Vinyals, Jeff Dean</a:t>
            </a:r>
            <a:endParaRPr sz="1100"/>
          </a:p>
          <a:p>
            <a:pPr indent="0" lvl="0" marL="0" rtl="0" algn="l">
              <a:spcBef>
                <a:spcPts val="0"/>
              </a:spcBef>
              <a:spcAft>
                <a:spcPts val="0"/>
              </a:spcAft>
              <a:buNone/>
            </a:pPr>
            <a:r>
              <a:rPr lang="en" sz="1100"/>
              <a:t>“</a:t>
            </a:r>
            <a:r>
              <a:rPr lang="en" sz="1100"/>
              <a:t>Distilling the Knowledge in a Neural Network”</a:t>
            </a:r>
            <a:endParaRPr sz="1100"/>
          </a:p>
        </p:txBody>
      </p:sp>
      <p:sp>
        <p:nvSpPr>
          <p:cNvPr id="194" name="Google Shape;194;p25"/>
          <p:cNvSpPr txBox="1"/>
          <p:nvPr>
            <p:ph idx="2" type="body"/>
          </p:nvPr>
        </p:nvSpPr>
        <p:spPr>
          <a:xfrm>
            <a:off x="5174225" y="2762325"/>
            <a:ext cx="3374400" cy="1615800"/>
          </a:xfrm>
          <a:prstGeom prst="rect">
            <a:avLst/>
          </a:prstGeom>
        </p:spPr>
        <p:txBody>
          <a:bodyPr anchorCtr="0" anchor="t" bIns="91425" lIns="91425" spcFirstLastPara="1" rIns="91425" wrap="square" tIns="91425">
            <a:noAutofit/>
          </a:bodyPr>
          <a:lstStyle/>
          <a:p>
            <a:pPr indent="-279400" lvl="0" marL="457200" rtl="0" algn="l">
              <a:spcBef>
                <a:spcPts val="0"/>
              </a:spcBef>
              <a:spcAft>
                <a:spcPts val="0"/>
              </a:spcAft>
              <a:buSzPts val="800"/>
              <a:buChar char="●"/>
            </a:pPr>
            <a:r>
              <a:rPr lang="en" sz="1000">
                <a:solidFill>
                  <a:srgbClr val="292929"/>
                </a:solidFill>
                <a:highlight>
                  <a:srgbClr val="FFFFFF"/>
                </a:highlight>
                <a:latin typeface="Georgia"/>
                <a:ea typeface="Georgia"/>
                <a:cs typeface="Georgia"/>
                <a:sym typeface="Georgia"/>
              </a:rPr>
              <a:t>When the soft targets have high entropy, they provide much more information per training case than hard targets and much less variance in the gradient between training cases, so the small model can often be trained on much less data than the original cumbersome model while using a much higher learning rate.</a:t>
            </a:r>
            <a:endParaRPr sz="800"/>
          </a:p>
        </p:txBody>
      </p:sp>
      <p:pic>
        <p:nvPicPr>
          <p:cNvPr id="195" name="Google Shape;195;p25"/>
          <p:cNvPicPr preferRelativeResize="0"/>
          <p:nvPr/>
        </p:nvPicPr>
        <p:blipFill>
          <a:blip r:embed="rId3">
            <a:alphaModFix/>
          </a:blip>
          <a:stretch>
            <a:fillRect/>
          </a:stretch>
        </p:blipFill>
        <p:spPr>
          <a:xfrm>
            <a:off x="4572000" y="0"/>
            <a:ext cx="4572001" cy="26343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